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5" r:id="rId5"/>
    <p:sldId id="258" r:id="rId6"/>
    <p:sldId id="269" r:id="rId7"/>
    <p:sldId id="270" r:id="rId8"/>
    <p:sldId id="271" r:id="rId9"/>
  </p:sldIdLst>
  <p:sldSz cx="12192000" cy="6858000"/>
  <p:notesSz cx="12192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70C0"/>
    <a:srgbClr val="0436CC"/>
    <a:srgbClr val="3C69C2"/>
    <a:srgbClr val="D9DADE"/>
    <a:srgbClr val="D3D3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ä¸­åº¦æ ·å¼ 2 - å¼ºè°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æ æ ·å¼ï¼æ ç½æ 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946" y="197"/>
      </p:cViewPr>
      <p:guideLst>
        <p:guide orient="horz" pos="2900"/>
        <p:guide pos="22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true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true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3C69C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true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true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true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true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true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true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true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true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true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true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true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504825"/>
                </a:moveTo>
                <a:lnTo>
                  <a:pt x="133350" y="504825"/>
                </a:lnTo>
                <a:lnTo>
                  <a:pt x="1333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20955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41910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3C69C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true"/>
          </p:cNvSpPr>
          <p:nvPr>
            <p:ph type="title"/>
          </p:nvPr>
        </p:nvSpPr>
        <p:spPr>
          <a:xfrm>
            <a:off x="688804" y="104001"/>
            <a:ext cx="10814390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黑体" panose="02010609060101010101" charset="-122"/>
                <a:cs typeface="黑体" panose="02010609060101010101" charset="-122"/>
              </a:defRPr>
            </a:lvl1pPr>
          </a:lstStyle>
          <a:p/>
        </p:txBody>
      </p:sp>
      <p:sp>
        <p:nvSpPr>
          <p:cNvPr id="3" name="Holder 3"/>
          <p:cNvSpPr>
            <a:spLocks noGrp="true"/>
          </p:cNvSpPr>
          <p:nvPr>
            <p:ph type="body" idx="1"/>
          </p:nvPr>
        </p:nvSpPr>
        <p:spPr>
          <a:xfrm>
            <a:off x="194507" y="2888208"/>
            <a:ext cx="11802985" cy="2906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3C69C2"/>
                </a:solidFill>
                <a:latin typeface="微软雅黑" panose="020B0503020204020204" charset="-122"/>
                <a:cs typeface="微软雅黑" panose="020B0503020204020204" charset="-122"/>
              </a:defRPr>
            </a:lvl1pPr>
          </a:lstStyle>
          <a:p/>
        </p:txBody>
      </p:sp>
      <p:sp>
        <p:nvSpPr>
          <p:cNvPr id="4" name="Holder 4"/>
          <p:cNvSpPr>
            <a:spLocks noGrp="true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true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true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jpeg"/><Relationship Id="rId3" Type="http://schemas.openxmlformats.org/officeDocument/2006/relationships/hyperlink" Target="mailto:support@nsfc.gov.cn" TargetMode="Externa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hyperlink" Target="http://202.100.247.126/egrantweb/%0d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jpeg"/><Relationship Id="rId2" Type="http://schemas.openxmlformats.org/officeDocument/2006/relationships/hyperlink" Target="http://www.irissz.com/" TargetMode="External"/><Relationship Id="rId1" Type="http://schemas.openxmlformats.org/officeDocument/2006/relationships/hyperlink" Target="http://dost.hainan.gov.c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504825"/>
                </a:moveTo>
                <a:lnTo>
                  <a:pt x="133350" y="504825"/>
                </a:lnTo>
                <a:lnTo>
                  <a:pt x="133350" y="0"/>
                </a:lnTo>
                <a:lnTo>
                  <a:pt x="0" y="0"/>
                </a:lnTo>
                <a:lnTo>
                  <a:pt x="0" y="504825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955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19100" y="142938"/>
            <a:ext cx="133350" cy="504825"/>
          </a:xfrm>
          <a:custGeom>
            <a:avLst/>
            <a:gdLst/>
            <a:ahLst/>
            <a:cxnLst/>
            <a:rect l="l" t="t" r="r" b="b"/>
            <a:pathLst>
              <a:path w="133350" h="504825">
                <a:moveTo>
                  <a:pt x="0" y="0"/>
                </a:moveTo>
                <a:lnTo>
                  <a:pt x="133350" y="0"/>
                </a:lnTo>
                <a:lnTo>
                  <a:pt x="133350" y="504825"/>
                </a:lnTo>
                <a:lnTo>
                  <a:pt x="0" y="504825"/>
                </a:lnTo>
                <a:lnTo>
                  <a:pt x="0" y="0"/>
                </a:lnTo>
                <a:close/>
              </a:path>
            </a:pathLst>
          </a:custGeom>
          <a:solidFill>
            <a:srgbClr val="4472C4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399" y="762000"/>
            <a:ext cx="11045190" cy="5374005"/>
          </a:xfrm>
          <a:custGeom>
            <a:avLst/>
            <a:gdLst/>
            <a:ahLst/>
            <a:cxnLst/>
            <a:rect l="l" t="t" r="r" b="b"/>
            <a:pathLst>
              <a:path w="11045190" h="5374005">
                <a:moveTo>
                  <a:pt x="0" y="0"/>
                </a:moveTo>
                <a:lnTo>
                  <a:pt x="11045190" y="0"/>
                </a:lnTo>
                <a:lnTo>
                  <a:pt x="11045190" y="5374005"/>
                </a:lnTo>
                <a:lnTo>
                  <a:pt x="0" y="5374005"/>
                </a:lnTo>
                <a:lnTo>
                  <a:pt x="0" y="0"/>
                </a:lnTo>
                <a:close/>
              </a:path>
            </a:pathLst>
          </a:custGeom>
          <a:solidFill>
            <a:srgbClr val="F8F8F8">
              <a:alpha val="78823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72134" y="741680"/>
            <a:ext cx="11045190" cy="5374005"/>
          </a:xfrm>
          <a:custGeom>
            <a:avLst/>
            <a:gdLst/>
            <a:ahLst/>
            <a:cxnLst/>
            <a:rect l="l" t="t" r="r" b="b"/>
            <a:pathLst>
              <a:path w="11045190" h="5374005">
                <a:moveTo>
                  <a:pt x="0" y="0"/>
                </a:moveTo>
                <a:lnTo>
                  <a:pt x="11045190" y="0"/>
                </a:lnTo>
                <a:lnTo>
                  <a:pt x="11045190" y="5374005"/>
                </a:lnTo>
                <a:lnTo>
                  <a:pt x="0" y="53740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true">
            <a:spLocks noGrp="true"/>
          </p:cNvSpPr>
          <p:nvPr>
            <p:ph type="title"/>
          </p:nvPr>
        </p:nvSpPr>
        <p:spPr>
          <a:xfrm>
            <a:off x="2310446" y="1465445"/>
            <a:ext cx="7671753" cy="1983876"/>
          </a:xfrm>
          <a:prstGeom prst="rect">
            <a:avLst/>
          </a:prstGeom>
        </p:spPr>
        <p:txBody>
          <a:bodyPr vert="horz" wrap="square" lIns="0" tIns="26543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90"/>
              </a:spcBef>
            </a:pPr>
            <a:r>
              <a:rPr sz="4800" b="1" i="1" spc="600" dirty="0" err="1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如何填报</a:t>
            </a:r>
            <a:r>
              <a:rPr lang="zh-CN" altLang="en-US" sz="4800" b="1" i="1" spc="600" dirty="0">
                <a:solidFill>
                  <a:srgbClr val="4472C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科技特派员登记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0325" algn="ctr">
              <a:lnSpc>
                <a:spcPct val="100000"/>
              </a:lnSpc>
              <a:spcBef>
                <a:spcPts val="920"/>
              </a:spcBef>
            </a:pPr>
            <a:br>
              <a:rPr sz="2800" spc="19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</a:br>
            <a:r>
              <a:rPr lang="zh-CN" sz="2800" spc="19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申报人</a:t>
            </a:r>
            <a:r>
              <a:rPr sz="2800" spc="19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800" spc="19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单位管理员</a:t>
            </a:r>
            <a:r>
              <a:rPr sz="2000" spc="2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使用手册</a:t>
            </a:r>
            <a:endParaRPr sz="2000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347250" y="4857762"/>
            <a:ext cx="498459" cy="498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true"/>
          <p:nvPr/>
        </p:nvSpPr>
        <p:spPr>
          <a:xfrm>
            <a:off x="3602672" y="4038790"/>
            <a:ext cx="5109845" cy="1346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sz="1800">
              <a:latin typeface="微软雅黑" panose="020B0503020204020204" charset="-122"/>
              <a:cs typeface="微软雅黑" panose="020B0503020204020204" charset="-122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550">
              <a:latin typeface="Times New Roman" panose="02020603050405020304"/>
              <a:cs typeface="Times New Roman" panose="02020603050405020304"/>
            </a:endParaRPr>
          </a:p>
          <a:p>
            <a:pPr marL="1510665">
              <a:lnSpc>
                <a:spcPct val="100000"/>
              </a:lnSpc>
            </a:pPr>
            <a:r>
              <a:rPr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服务电话：0</a:t>
            </a:r>
            <a:r>
              <a:rPr lang="en-US"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898</a:t>
            </a:r>
            <a:r>
              <a:rPr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－6</a:t>
            </a:r>
            <a:r>
              <a:rPr lang="en-US" sz="1400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5389015</a:t>
            </a:r>
            <a:endParaRPr sz="1400">
              <a:latin typeface="微软雅黑" panose="020B0503020204020204" charset="-122"/>
              <a:cs typeface="微软雅黑" panose="020B0503020204020204" charset="-122"/>
            </a:endParaRPr>
          </a:p>
          <a:p>
            <a:pPr marL="1510665">
              <a:lnSpc>
                <a:spcPct val="100000"/>
              </a:lnSpc>
              <a:spcBef>
                <a:spcPts val="600"/>
              </a:spcBef>
            </a:pPr>
            <a:r>
              <a:rPr lang="zh-CN" sz="1400" spc="-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技术电话</a:t>
            </a:r>
            <a:r>
              <a:rPr sz="1400" spc="-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400" spc="-5" dirty="0">
                <a:solidFill>
                  <a:srgbClr val="595958"/>
                </a:solidFill>
                <a:latin typeface="微软雅黑" panose="020B0503020204020204" charset="-122"/>
                <a:cs typeface="微软雅黑" panose="020B0503020204020204" charset="-122"/>
                <a:hlinkClick r:id="rId3"/>
              </a:rPr>
              <a:t>400-161-6289</a:t>
            </a:r>
            <a:endParaRPr sz="1400" spc="-5" dirty="0">
              <a:solidFill>
                <a:srgbClr val="595958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602354" y="3452495"/>
            <a:ext cx="4985385" cy="0"/>
          </a:xfrm>
          <a:custGeom>
            <a:avLst/>
            <a:gdLst/>
            <a:ahLst/>
            <a:cxnLst/>
            <a:rect l="l" t="t" r="r" b="b"/>
            <a:pathLst>
              <a:path w="4985384">
                <a:moveTo>
                  <a:pt x="0" y="0"/>
                </a:moveTo>
                <a:lnTo>
                  <a:pt x="4985385" y="0"/>
                </a:lnTo>
              </a:path>
            </a:pathLst>
          </a:custGeom>
          <a:ln w="12700">
            <a:solidFill>
              <a:srgbClr val="C0C0C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30143" y="4247908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10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true"/>
          <p:nvPr/>
        </p:nvSpPr>
        <p:spPr>
          <a:xfrm>
            <a:off x="9630143" y="5810228"/>
            <a:ext cx="173672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lang="zh-CN"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海南省科技业务综合管理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图片 13" descr="二维码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9829800" y="4416425"/>
            <a:ext cx="1379855" cy="13798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true">
            <a:spLocks noGrp="true"/>
          </p:cNvSpPr>
          <p:nvPr>
            <p:ph type="title"/>
          </p:nvPr>
        </p:nvSpPr>
        <p:spPr>
          <a:xfrm>
            <a:off x="688975" y="184150"/>
            <a:ext cx="598106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zh-CN" b="1" dirty="0"/>
              <a:t>四</a:t>
            </a:r>
            <a:r>
              <a:rPr b="1" dirty="0"/>
              <a:t>步轻松、高效完成</a:t>
            </a:r>
            <a:r>
              <a:rPr lang="zh-CN" b="1" dirty="0"/>
              <a:t>科技特派员</a:t>
            </a:r>
            <a:r>
              <a:rPr b="1" dirty="0"/>
              <a:t>填报</a:t>
            </a:r>
            <a:r>
              <a:rPr lang="zh-CN" b="1" dirty="0"/>
              <a:t>申请</a:t>
            </a:r>
            <a:endParaRPr lang="zh-CN" b="1" dirty="0"/>
          </a:p>
        </p:txBody>
      </p:sp>
      <p:sp>
        <p:nvSpPr>
          <p:cNvPr id="3" name="object 3"/>
          <p:cNvSpPr txBox="true"/>
          <p:nvPr/>
        </p:nvSpPr>
        <p:spPr>
          <a:xfrm>
            <a:off x="2590800" y="6318885"/>
            <a:ext cx="651002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zh-CN" sz="1600" spc="-5" dirty="0">
                <a:latin typeface="微软雅黑" panose="020B0503020204020204" charset="-122"/>
                <a:cs typeface="微软雅黑" panose="020B0503020204020204" charset="-122"/>
              </a:rPr>
              <a:t>海南省科技业务综合管理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</a:rPr>
              <a:t>系统</a:t>
            </a:r>
            <a:r>
              <a:rPr lang="zh-CN" sz="1600" spc="-5" dirty="0">
                <a:latin typeface="微软雅黑" panose="020B0503020204020204" charset="-122"/>
                <a:cs typeface="微软雅黑" panose="020B0503020204020204" charset="-122"/>
              </a:rPr>
              <a:t>：</a:t>
            </a:r>
            <a:r>
              <a:rPr sz="1600" spc="-5" dirty="0">
                <a:latin typeface="微软雅黑" panose="020B0503020204020204" charset="-122"/>
                <a:cs typeface="微软雅黑" panose="020B0503020204020204" charset="-122"/>
                <a:hlinkClick r:id="rId1"/>
              </a:rPr>
              <a:t>https://stcloud.hainan.gov.cn/egrantweb/</a:t>
            </a:r>
            <a:endParaRPr sz="1600" spc="-5" dirty="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37" name="object 37"/>
          <p:cNvGraphicFramePr>
            <a:graphicFrameLocks noGrp="true"/>
          </p:cNvGraphicFramePr>
          <p:nvPr>
            <p:custDataLst>
              <p:tags r:id="rId2"/>
            </p:custDataLst>
          </p:nvPr>
        </p:nvGraphicFramePr>
        <p:xfrm>
          <a:off x="372745" y="1198880"/>
          <a:ext cx="11108690" cy="3074670"/>
        </p:xfrm>
        <a:graphic>
          <a:graphicData uri="http://schemas.openxmlformats.org/drawingml/2006/table">
            <a:tbl>
              <a:tblPr firstRow="true" bandRow="true">
                <a:tableStyleId>{2D5ABB26-0587-4C30-8999-92F81FD0307C}</a:tableStyleId>
              </a:tblPr>
              <a:tblGrid>
                <a:gridCol w="2731770"/>
                <a:gridCol w="2791460"/>
                <a:gridCol w="2792730"/>
                <a:gridCol w="2792730"/>
              </a:tblGrid>
              <a:tr h="393700">
                <a:tc>
                  <a:txBody>
                    <a:bodyPr/>
                    <a:lstStyle/>
                    <a:p>
                      <a:pPr marR="33020"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5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Arial" panose="020B0604020202020204"/>
                          <a:cs typeface="Arial" panose="020B0604020202020204"/>
                        </a:rPr>
                        <a:t>01</a:t>
                      </a:r>
                      <a:endParaRPr sz="1600" b="1" spc="-5" dirty="0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ang="5400000" scaled="false"/>
                        </a:gra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835" marB="0">
                    <a:lnR w="80645">
                      <a:solidFill>
                        <a:srgbClr val="FFFFFF"/>
                      </a:solidFill>
                      <a:prstDash val="solid"/>
                    </a:lnR>
                    <a:gradFill>
                      <a:gsLst>
                        <a:gs pos="100000">
                          <a:srgbClr val="545454"/>
                        </a:gs>
                        <a:gs pos="96000">
                          <a:srgbClr val="E7E9E6"/>
                        </a:gs>
                      </a:gsLst>
                      <a:lin scaled="true"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5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Arial" panose="020B0604020202020204"/>
                          <a:cs typeface="Arial" panose="020B0604020202020204"/>
                        </a:rPr>
                        <a:t>02</a:t>
                      </a:r>
                      <a:endParaRPr sz="1600" b="1" spc="-5" dirty="0">
                        <a:gradFill>
                          <a:gsLst>
                            <a:gs pos="0">
                              <a:srgbClr val="FECF40"/>
                            </a:gs>
                            <a:gs pos="100000">
                              <a:srgbClr val="846C21"/>
                            </a:gs>
                          </a:gsLst>
                          <a:lin ang="5400000" scaled="false"/>
                        </a:gra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835" marB="0">
                    <a:lnL w="80645">
                      <a:solidFill>
                        <a:srgbClr val="FFFFFF"/>
                      </a:solidFill>
                      <a:prstDash val="solid"/>
                    </a:lnL>
                    <a:lnR w="81279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5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Arial" panose="020B0604020202020204"/>
                          <a:cs typeface="Arial" panose="020B0604020202020204"/>
                        </a:rPr>
                        <a:t>03</a:t>
                      </a:r>
                      <a:endParaRPr sz="1600" b="1" spc="-5" dirty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ang="5400000" scaled="false"/>
                        </a:gra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835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79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5"/>
                        </a:spcBef>
                      </a:pPr>
                      <a:r>
                        <a:rPr sz="1600" b="1" spc="-5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false"/>
                          </a:gradFill>
                          <a:latin typeface="Arial" panose="020B0604020202020204"/>
                          <a:cs typeface="Arial" panose="020B0604020202020204"/>
                        </a:rPr>
                        <a:t>04</a:t>
                      </a:r>
                      <a:endParaRPr sz="1600" b="1" spc="-5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false"/>
                        </a:gradFill>
                        <a:latin typeface="Arial" panose="020B0604020202020204"/>
                        <a:cs typeface="Arial" panose="020B0604020202020204"/>
                      </a:endParaRPr>
                    </a:p>
                  </a:txBody>
                  <a:tcPr marL="0" marR="0" marT="76835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80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  <a:tr h="616585">
                <a:tc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1530"/>
                        </a:spcBef>
                      </a:pPr>
                      <a:r>
                        <a:rPr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完善个人信息</a:t>
                      </a:r>
                      <a:endParaRPr sz="1400" b="1"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4310" marB="0">
                    <a:lnR w="80645">
                      <a:solidFill>
                        <a:srgbClr val="FFFFFF"/>
                      </a:solidFill>
                      <a:prstDash val="solid"/>
                    </a:lnR>
                    <a:gradFill>
                      <a:gsLst>
                        <a:gs pos="0">
                          <a:srgbClr val="007BD3"/>
                        </a:gs>
                        <a:gs pos="100000">
                          <a:srgbClr val="034373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lstStyle/>
                    <a:p>
                      <a:pPr marL="363855" algn="l">
                        <a:lnSpc>
                          <a:spcPct val="100000"/>
                        </a:lnSpc>
                        <a:spcBef>
                          <a:spcPts val="1530"/>
                        </a:spcBef>
                        <a:buClrTx/>
                        <a:buSzTx/>
                        <a:buFontTx/>
                      </a:pPr>
                      <a:r>
                        <a:rPr lang="zh-CN" altLang="en-US"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进入科技特派员登记子系统</a:t>
                      </a:r>
                      <a:endParaRPr lang="zh-CN" sz="1400" b="1" i="1" dirty="0">
                        <a:solidFill>
                          <a:srgbClr val="FFFFFF"/>
                        </a:solidFill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194310" marB="0">
                    <a:lnL w="80645">
                      <a:solidFill>
                        <a:srgbClr val="FFFFFF"/>
                      </a:solidFill>
                      <a:prstDash val="solid"/>
                    </a:lnL>
                    <a:lnR w="81279">
                      <a:solidFill>
                        <a:srgbClr val="FFFFFF"/>
                      </a:solidFill>
                      <a:prstDash val="solid"/>
                    </a:lnR>
                    <a:gradFill>
                      <a:gsLst>
                        <a:gs pos="0">
                          <a:srgbClr val="FECF40"/>
                        </a:gs>
                        <a:gs pos="100000">
                          <a:srgbClr val="846C21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lstStyle/>
                    <a:p>
                      <a:pPr marL="363855" algn="l">
                        <a:lnSpc>
                          <a:spcPct val="100000"/>
                        </a:lnSpc>
                        <a:spcBef>
                          <a:spcPts val="1530"/>
                        </a:spcBef>
                        <a:buClrTx/>
                        <a:buSzTx/>
                        <a:buFontTx/>
                      </a:pPr>
                      <a:r>
                        <a:rPr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填</a:t>
                      </a:r>
                      <a:r>
                        <a:rPr lang="zh-CN"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报</a:t>
                      </a:r>
                      <a:r>
                        <a:rPr lang="zh-CN" altLang="en-US"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登记材料</a:t>
                      </a:r>
                      <a:endParaRPr lang="zh-CN" sz="1400" b="1" i="1" dirty="0">
                        <a:solidFill>
                          <a:srgbClr val="FFFFFF"/>
                        </a:solidFill>
                        <a:latin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</a:txBody>
                  <a:tcPr marL="0" marR="0" marT="194310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79">
                      <a:solidFill>
                        <a:srgbClr val="FFFFFF"/>
                      </a:solidFill>
                      <a:prstDash val="solid"/>
                    </a:lnR>
                    <a:gradFill>
                      <a:gsLst>
                        <a:gs pos="0">
                          <a:srgbClr val="9EE256"/>
                        </a:gs>
                        <a:gs pos="100000">
                          <a:srgbClr val="52762D"/>
                        </a:gs>
                      </a:gsLst>
                      <a:lin ang="5400000" scaled="false"/>
                    </a:gradFill>
                  </a:tcPr>
                </a:tc>
                <a:tc>
                  <a:txBody>
                    <a:bodyPr/>
                    <a:lstStyle/>
                    <a:p>
                      <a:pPr marL="363855" algn="l">
                        <a:lnSpc>
                          <a:spcPct val="100000"/>
                        </a:lnSpc>
                        <a:spcBef>
                          <a:spcPts val="1530"/>
                        </a:spcBef>
                        <a:buClrTx/>
                        <a:buSzTx/>
                        <a:buFontTx/>
                      </a:pPr>
                      <a:r>
                        <a:rPr lang="zh-CN"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申报</a:t>
                      </a:r>
                      <a:r>
                        <a:rPr sz="1400" b="1" i="1" dirty="0">
                          <a:solidFill>
                            <a:srgbClr val="FFFFFF"/>
                          </a:solidFill>
                          <a:latin typeface="微软雅黑" panose="020B0503020204020204" charset="-122"/>
                          <a:cs typeface="微软雅黑" panose="020B0503020204020204" charset="-122"/>
                        </a:rPr>
                        <a:t>单位审核</a:t>
                      </a:r>
                      <a:endParaRPr sz="1400" b="1" i="1" dirty="0">
                        <a:solidFill>
                          <a:srgbClr val="FFFFFF"/>
                        </a:solidFill>
                        <a:latin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194310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80">
                      <a:solidFill>
                        <a:srgbClr val="FFFFFF"/>
                      </a:solidFill>
                      <a:prstDash val="solid"/>
                    </a:lnR>
                    <a:gradFill>
                      <a:gsLst>
                        <a:gs pos="0">
                          <a:srgbClr val="14CD68"/>
                        </a:gs>
                        <a:gs pos="100000">
                          <a:srgbClr val="0B6E38"/>
                        </a:gs>
                      </a:gsLst>
                      <a:lin ang="5400000" scaled="false"/>
                    </a:gradFill>
                  </a:tcPr>
                </a:tc>
              </a:tr>
              <a:tr h="2064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gradFill>
                            <a:gsLst>
                              <a:gs pos="0">
                                <a:srgbClr val="FE4444"/>
                              </a:gs>
                              <a:gs pos="100000">
                                <a:srgbClr val="832B2B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en-US" sz="1200" b="1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登录海南省科技管理系统（</a:t>
                      </a:r>
                      <a:r>
                        <a:rPr lang="zh-CN" altLang="en-US" sz="1200" b="1" dirty="0">
                          <a:solidFill>
                            <a:srgbClr val="FF000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如无账号请先注册）</a:t>
                      </a:r>
                      <a:r>
                        <a:rPr sz="1200" b="1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更新您的个人信息，方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便您更好的完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</a:rPr>
                        <a:t>成项目申请</a:t>
                      </a:r>
                      <a:endParaRPr lang="zh-CN" sz="1200" b="1" dirty="0">
                        <a:gradFill>
                          <a:gsLst>
                            <a:gs pos="0">
                              <a:srgbClr val="007BD3"/>
                            </a:gs>
                            <a:gs pos="100000">
                              <a:srgbClr val="034373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0" marR="0" marT="0" marB="0">
                    <a:lnR w="80645">
                      <a:solidFill>
                        <a:srgbClr val="FFFFFF"/>
                      </a:solidFill>
                      <a:prstDash val="soli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Times New Roman" panose="02020603050405020304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 1.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进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入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科技特派员登记子系统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列表页</a:t>
                      </a:r>
                      <a:endParaRPr lang="zh-CN" sz="1200" b="1" dirty="0">
                        <a:gradFill>
                          <a:gsLst>
                            <a:gs pos="0">
                              <a:srgbClr val="FECF40"/>
                            </a:gs>
                            <a:gs pos="100000">
                              <a:srgbClr val="846C21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 marL="90170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en-US" alt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2.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点击</a:t>
                      </a:r>
                      <a:r>
                        <a:rPr lang="en-US" alt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“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新增</a:t>
                      </a:r>
                      <a:r>
                        <a:rPr lang="en-US" altLang="zh-CN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”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FECF40"/>
                              </a:gs>
                              <a:gs pos="100000">
                                <a:srgbClr val="846C21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，进入登记表填写页面</a:t>
                      </a:r>
                      <a:endParaRPr lang="zh-CN" altLang="en-US" sz="1200" b="1" dirty="0">
                        <a:gradFill>
                          <a:gsLst>
                            <a:gs pos="0">
                              <a:srgbClr val="FECF40"/>
                            </a:gs>
                            <a:gs pos="100000">
                              <a:srgbClr val="846C21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sym typeface="+mn-ea"/>
                      </a:endParaRPr>
                    </a:p>
                  </a:txBody>
                  <a:tcPr marL="0" marR="0" marT="0" marB="0">
                    <a:lnL w="80645">
                      <a:solidFill>
                        <a:srgbClr val="FFFFFF"/>
                      </a:solidFill>
                      <a:prstDash val="solid"/>
                    </a:lnL>
                    <a:lnR w="81279">
                      <a:solidFill>
                        <a:srgbClr val="FFFFFF"/>
                      </a:solidFill>
                      <a:prstDash val="soli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  <a:endParaRPr lang="en-US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  <a:r>
                        <a:rPr lang="en-US" sz="1200" b="1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遵循实施方案通知要求</a:t>
                      </a:r>
                      <a:r>
                        <a:rPr sz="1200" b="1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，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填报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科技特派员登记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9EE256"/>
                              </a:gs>
                              <a:gs pos="100000">
                                <a:srgbClr val="52762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材料</a:t>
                      </a:r>
                      <a:endParaRPr lang="zh-CN" sz="1200" b="1" dirty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sz="1200" b="1" dirty="0">
                        <a:gradFill>
                          <a:gsLst>
                            <a:gs pos="0">
                              <a:srgbClr val="9EE256"/>
                            </a:gs>
                            <a:gs pos="100000">
                              <a:srgbClr val="52762D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79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endParaRPr lang="en-US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B6E38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  <a:sym typeface="+mn-ea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B6E38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 </a:t>
                      </a:r>
                      <a:r>
                        <a:rPr lang="en-US" sz="1200" b="1" dirty="0">
                          <a:gradFill>
                            <a:gsLst>
                              <a:gs pos="0">
                                <a:srgbClr val="007BD3"/>
                              </a:gs>
                              <a:gs pos="100000">
                                <a:srgbClr val="034373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 </a:t>
                      </a:r>
                      <a:r>
                        <a:rPr lang="zh-CN" altLang="en-US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申报单位对申报人提交的科技特派员登记</a:t>
                      </a:r>
                      <a:r>
                        <a:rPr lang="zh-CN" sz="1200" b="1" dirty="0">
                          <a:gradFill>
                            <a:gsLst>
                              <a:gs pos="0">
                                <a:srgbClr val="14CD68"/>
                              </a:gs>
                              <a:gs pos="100000">
                                <a:srgbClr val="035C7D"/>
                              </a:gs>
                            </a:gsLst>
                            <a:lin ang="5400000" scaled="false"/>
                          </a:gradFill>
                          <a:latin typeface="微软雅黑" panose="020B0503020204020204" charset="-122"/>
                          <a:ea typeface="微软雅黑" panose="020B0503020204020204" charset="-122"/>
                          <a:sym typeface="+mn-ea"/>
                        </a:rPr>
                        <a:t>材料，进行审核</a:t>
                      </a:r>
                      <a:endParaRPr lang="zh-CN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zh-CN" sz="1200" b="1" dirty="0">
                        <a:gradFill>
                          <a:gsLst>
                            <a:gs pos="0">
                              <a:srgbClr val="14CD68"/>
                            </a:gs>
                            <a:gs pos="100000">
                              <a:srgbClr val="035C7D"/>
                            </a:gs>
                          </a:gsLst>
                          <a:lin ang="5400000" scaled="false"/>
                        </a:gra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0" marR="0" marT="0" marB="0">
                    <a:lnL w="81279">
                      <a:solidFill>
                        <a:srgbClr val="FFFFFF"/>
                      </a:solidFill>
                      <a:prstDash val="solid"/>
                    </a:lnL>
                    <a:lnR w="81280">
                      <a:solidFill>
                        <a:srgbClr val="FFFFFF"/>
                      </a:solidFill>
                      <a:prstDash val="solid"/>
                    </a:lnR>
                    <a:solidFill>
                      <a:srgbClr val="EDEDED"/>
                    </a:solidFill>
                  </a:tcPr>
                </a:tc>
              </a:tr>
            </a:tbl>
          </a:graphicData>
        </a:graphic>
      </p:graphicFrame>
      <p:sp>
        <p:nvSpPr>
          <p:cNvPr id="21" name="左大括号 20"/>
          <p:cNvSpPr/>
          <p:nvPr/>
        </p:nvSpPr>
        <p:spPr>
          <a:xfrm rot="16200000">
            <a:off x="4267200" y="1263015"/>
            <a:ext cx="671830" cy="66814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3886200" y="4953000"/>
            <a:ext cx="1447800" cy="6096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false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申报人</a:t>
            </a:r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9394190" y="4939665"/>
            <a:ext cx="1447800" cy="609600"/>
          </a:xfrm>
          <a:prstGeom prst="rect">
            <a:avLst/>
          </a:pr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ang="5400000" scaled="false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/>
              <a:t>单位管理员</a:t>
            </a:r>
            <a:endParaRPr lang="zh-CN" altLang="en-US"/>
          </a:p>
        </p:txBody>
      </p:sp>
      <p:sp>
        <p:nvSpPr>
          <p:cNvPr id="31" name="左大括号 30"/>
          <p:cNvSpPr/>
          <p:nvPr/>
        </p:nvSpPr>
        <p:spPr>
          <a:xfrm rot="16200000">
            <a:off x="9762490" y="3296285"/>
            <a:ext cx="671830" cy="261493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形标注 31"/>
          <p:cNvSpPr/>
          <p:nvPr/>
        </p:nvSpPr>
        <p:spPr>
          <a:xfrm rot="13740000">
            <a:off x="2764790" y="5053330"/>
            <a:ext cx="974725" cy="955675"/>
          </a:xfrm>
          <a:prstGeom prst="wedgeEllipseCallou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false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object 13"/>
          <p:cNvSpPr txBox="true"/>
          <p:nvPr/>
        </p:nvSpPr>
        <p:spPr>
          <a:xfrm>
            <a:off x="3011805" y="5258435"/>
            <a:ext cx="55753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2150" algn="l"/>
                <a:tab pos="1019810" algn="l"/>
                <a:tab pos="130492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在线</a:t>
            </a:r>
            <a:r>
              <a:rPr lang="zh-CN"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填写</a:t>
            </a:r>
            <a:endParaRPr sz="2700" baseline="2000"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11405520" y="1295246"/>
            <a:ext cx="588645" cy="1175385"/>
          </a:xfrm>
          <a:custGeom>
            <a:avLst/>
            <a:gdLst/>
            <a:ahLst/>
            <a:cxnLst/>
            <a:rect l="l" t="t" r="r" b="b"/>
            <a:pathLst>
              <a:path w="588645" h="1175385">
                <a:moveTo>
                  <a:pt x="1346" y="0"/>
                </a:moveTo>
                <a:lnTo>
                  <a:pt x="0" y="1175067"/>
                </a:lnTo>
                <a:lnTo>
                  <a:pt x="588200" y="586854"/>
                </a:lnTo>
                <a:lnTo>
                  <a:pt x="1346" y="0"/>
                </a:ln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35C7D"/>
              </a:gs>
            </a:gsLst>
            <a:lin ang="5400000" scaled="false"/>
          </a:gradFill>
        </p:spPr>
        <p:txBody>
          <a:bodyPr wrap="square" lIns="0" tIns="0" rIns="0" bIns="0" rtlCol="0"/>
          <a:lstStyle/>
          <a:p/>
        </p:txBody>
      </p:sp>
      <p:sp>
        <p:nvSpPr>
          <p:cNvPr id="4" name="椭圆形标注 3"/>
          <p:cNvSpPr/>
          <p:nvPr/>
        </p:nvSpPr>
        <p:spPr>
          <a:xfrm rot="13740000">
            <a:off x="8270240" y="5151120"/>
            <a:ext cx="974725" cy="955675"/>
          </a:xfrm>
          <a:prstGeom prst="wedgeEllipseCallout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ang="5400000" scaled="false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bject 13"/>
          <p:cNvSpPr txBox="true"/>
          <p:nvPr/>
        </p:nvSpPr>
        <p:spPr>
          <a:xfrm>
            <a:off x="8549005" y="5309235"/>
            <a:ext cx="55753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692150" algn="l"/>
                <a:tab pos="1019810" algn="l"/>
                <a:tab pos="1304925" algn="l"/>
              </a:tabLst>
            </a:pPr>
            <a:r>
              <a:rPr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在线</a:t>
            </a:r>
            <a:r>
              <a:rPr lang="zh-CN" sz="1800" dirty="0">
                <a:solidFill>
                  <a:srgbClr val="FFFFFF"/>
                </a:solidFill>
                <a:latin typeface="微软雅黑" panose="020B0503020204020204" charset="-122"/>
                <a:cs typeface="微软雅黑" panose="020B0503020204020204" charset="-122"/>
              </a:rPr>
              <a:t>审核</a:t>
            </a:r>
            <a:endParaRPr lang="zh-CN" sz="1800" dirty="0">
              <a:solidFill>
                <a:srgbClr val="FFFFFF"/>
              </a:solidFill>
              <a:latin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688804" y="104001"/>
            <a:ext cx="23114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01.</a:t>
            </a:r>
            <a:r>
              <a:rPr lang="zh-CN" b="1" dirty="0"/>
              <a:t>完善个人信息</a:t>
            </a:r>
            <a:endParaRPr lang="zh-CN" b="1" dirty="0"/>
          </a:p>
        </p:txBody>
      </p:sp>
      <p:sp>
        <p:nvSpPr>
          <p:cNvPr id="14" name="object 14"/>
          <p:cNvSpPr txBox="true">
            <a:spLocks noGrp="true"/>
          </p:cNvSpPr>
          <p:nvPr>
            <p:ph type="body" idx="1"/>
          </p:nvPr>
        </p:nvSpPr>
        <p:spPr>
          <a:xfrm>
            <a:off x="152597" y="4343628"/>
            <a:ext cx="11802985" cy="227330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629400">
              <a:lnSpc>
                <a:spcPct val="100000"/>
              </a:lnSpc>
              <a:spcBef>
                <a:spcPts val="940"/>
              </a:spcBef>
            </a:pPr>
            <a:r>
              <a:rPr b="1" dirty="0">
                <a:solidFill>
                  <a:srgbClr val="FFC000"/>
                </a:solidFill>
              </a:rPr>
              <a:t>温馨提醒：</a:t>
            </a:r>
            <a:endParaRPr b="1" dirty="0">
              <a:solidFill>
                <a:srgbClr val="FFC000"/>
              </a:solidFill>
            </a:endParaRPr>
          </a:p>
          <a:p>
            <a:pPr marL="6915785" indent="-287020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更新您最新的个人信息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，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方便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您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更好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的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完成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项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目申请</a:t>
            </a:r>
            <a:endParaRPr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</a:endParaRPr>
          </a:p>
          <a:p>
            <a:pPr marL="6915785" indent="-287020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“</a:t>
            </a:r>
            <a:r>
              <a:rPr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证件号码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”请通过“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证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件类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型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”之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“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更换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证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件”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录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入修改</a:t>
            </a:r>
            <a:endParaRPr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</a:endParaRPr>
          </a:p>
          <a:p>
            <a:pPr marL="6915785" indent="-287020">
              <a:lnSpc>
                <a:spcPct val="100000"/>
              </a:lnSpc>
              <a:spcBef>
                <a:spcPts val="840"/>
              </a:spcBef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“</a:t>
            </a:r>
            <a:r>
              <a:rPr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所在单位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”可根据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实际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情况进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行</a:t>
            </a:r>
            <a:r>
              <a:rPr lang="zh-CN"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变更，待审核通过后生效</a:t>
            </a:r>
            <a:endParaRPr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</a:endParaRPr>
          </a:p>
          <a:p>
            <a:pPr marL="6915785" marR="347345" indent="-287020" algn="l">
              <a:lnSpc>
                <a:spcPct val="150000"/>
              </a:lnSpc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暂存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：可对未完成个人信息填写进行暂存，待下次完善</a:t>
            </a:r>
            <a:endParaRPr 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</a:endParaRPr>
          </a:p>
          <a:p>
            <a:pPr marL="6915785" marR="347345" indent="-287020">
              <a:lnSpc>
                <a:spcPct val="150000"/>
              </a:lnSpc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填写检查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：可检查带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“*”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号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必填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项</a:t>
            </a:r>
            <a:r>
              <a:rPr lang="zh-CN"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是否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填写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完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整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，需填写完整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后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才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可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提交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成功</a:t>
            </a:r>
            <a:endParaRPr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6812280" y="834390"/>
            <a:ext cx="1283970" cy="29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操作流程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object 16"/>
          <p:cNvSpPr txBox="true"/>
          <p:nvPr/>
        </p:nvSpPr>
        <p:spPr>
          <a:xfrm>
            <a:off x="6840000" y="1201013"/>
            <a:ext cx="5168900" cy="2412365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4920000" scaled="false"/>
          </a:gradFill>
        </p:spPr>
        <p:txBody>
          <a:bodyPr vert="horz" wrap="square" lIns="0" tIns="119380" rIns="0" bIns="0" rtlCol="0">
            <a:spAutoFit/>
          </a:bodyPr>
          <a:lstStyle/>
          <a:p>
            <a:pPr marL="355600" indent="-342900" algn="l" defTabSz="914400" fontAlgn="auto">
              <a:lnSpc>
                <a:spcPct val="150000"/>
              </a:lnSpc>
              <a:spcBef>
                <a:spcPts val="2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进入个人信息维护页：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在“申报人名称”下选择点击“</a:t>
            </a:r>
            <a:r>
              <a:rPr 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个人信息维护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defTabSz="914400" fontAlgn="auto">
              <a:lnSpc>
                <a:spcPct val="15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完善个人信息：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在个人信息维护页面，填写完善“</a:t>
            </a:r>
            <a:r>
              <a:rPr 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基本信息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”及“</a:t>
            </a:r>
            <a:r>
              <a:rPr 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个人简介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”内容</a:t>
            </a:r>
            <a:endParaRPr lang="en-US" b="1" kern="0" dirty="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ang="5400000" scaled="false"/>
              </a:gra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defTabSz="914400" fontAlgn="auto">
              <a:lnSpc>
                <a:spcPct val="150000"/>
              </a:lnSpc>
              <a:spcBef>
                <a:spcPts val="84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提交：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填写完整后，点击“</a:t>
            </a:r>
            <a:r>
              <a:rPr 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提交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5" name="图片 34" descr="3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" y="762000"/>
            <a:ext cx="6744335" cy="602361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673725" y="997585"/>
            <a:ext cx="1014095" cy="942975"/>
          </a:xfrm>
          <a:prstGeom prst="rect">
            <a:avLst/>
          </a:prstGeom>
        </p:spPr>
      </p:pic>
      <p:sp>
        <p:nvSpPr>
          <p:cNvPr id="38" name="矩形 37"/>
          <p:cNvSpPr/>
          <p:nvPr/>
        </p:nvSpPr>
        <p:spPr>
          <a:xfrm>
            <a:off x="5673725" y="1371600"/>
            <a:ext cx="1064895" cy="53340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>
            <a:off x="0" y="1066800"/>
            <a:ext cx="5715000" cy="70548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椭圆 40"/>
          <p:cNvSpPr/>
          <p:nvPr/>
        </p:nvSpPr>
        <p:spPr>
          <a:xfrm>
            <a:off x="5257800" y="107823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0" y="2258060"/>
            <a:ext cx="689610" cy="4599940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248400" y="1905000"/>
            <a:ext cx="477520" cy="495236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肘形连接符 4"/>
          <p:cNvCxnSpPr>
            <a:stCxn id="41" idx="2"/>
            <a:endCxn id="2" idx="0"/>
          </p:cNvCxnSpPr>
          <p:nvPr/>
        </p:nvCxnSpPr>
        <p:spPr>
          <a:xfrm rot="10800000" flipV="true">
            <a:off x="1673860" y="1235075"/>
            <a:ext cx="3583940" cy="655955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0"/>
          <p:cNvSpPr/>
          <p:nvPr/>
        </p:nvSpPr>
        <p:spPr>
          <a:xfrm>
            <a:off x="6404813" y="914717"/>
            <a:ext cx="245108" cy="3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椭圆 1"/>
          <p:cNvSpPr/>
          <p:nvPr/>
        </p:nvSpPr>
        <p:spPr>
          <a:xfrm>
            <a:off x="1498600" y="189103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3" name="object 20"/>
          <p:cNvSpPr/>
          <p:nvPr/>
        </p:nvSpPr>
        <p:spPr>
          <a:xfrm>
            <a:off x="3255213" y="1651317"/>
            <a:ext cx="245108" cy="3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椭圆 7"/>
          <p:cNvSpPr/>
          <p:nvPr/>
        </p:nvSpPr>
        <p:spPr>
          <a:xfrm>
            <a:off x="3759200" y="140843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9" name="肘形连接符 8"/>
          <p:cNvCxnSpPr>
            <a:stCxn id="2" idx="6"/>
            <a:endCxn id="8" idx="4"/>
          </p:cNvCxnSpPr>
          <p:nvPr/>
        </p:nvCxnSpPr>
        <p:spPr>
          <a:xfrm flipV="true">
            <a:off x="1849120" y="1722120"/>
            <a:ext cx="2085340" cy="325755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图片 10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438910"/>
            <a:ext cx="1290955" cy="2298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125412" y="4086632"/>
            <a:ext cx="6502373" cy="148403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71120" y="1237574"/>
            <a:ext cx="6684328" cy="1484036"/>
          </a:xfrm>
          <a:prstGeom prst="rect">
            <a:avLst/>
          </a:prstGeom>
        </p:spPr>
      </p:pic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688975" y="104140"/>
            <a:ext cx="41821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0</a:t>
            </a:r>
            <a:r>
              <a:rPr lang="en-US" b="1" dirty="0"/>
              <a:t>2</a:t>
            </a:r>
            <a:r>
              <a:rPr b="1" dirty="0"/>
              <a:t>.</a:t>
            </a:r>
            <a:r>
              <a:rPr lang="zh-CN" b="1" dirty="0"/>
              <a:t>进入科技特派员登记页面</a:t>
            </a:r>
            <a:endParaRPr lang="zh-CN" b="1" dirty="0"/>
          </a:p>
        </p:txBody>
      </p:sp>
      <p:sp>
        <p:nvSpPr>
          <p:cNvPr id="15" name="object 15"/>
          <p:cNvSpPr txBox="true"/>
          <p:nvPr/>
        </p:nvSpPr>
        <p:spPr>
          <a:xfrm>
            <a:off x="6812280" y="834390"/>
            <a:ext cx="1386840" cy="29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操作流程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16"/>
          <p:cNvSpPr txBox="true"/>
          <p:nvPr/>
        </p:nvSpPr>
        <p:spPr>
          <a:xfrm>
            <a:off x="6812280" y="1124585"/>
            <a:ext cx="5196840" cy="2412365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4920000" scaled="false"/>
          </a:gradFill>
        </p:spPr>
        <p:txBody>
          <a:bodyPr vert="horz" wrap="square" lIns="0" tIns="119380" rIns="0" bIns="0" rtlCol="0">
            <a:spAutoFit/>
          </a:bodyPr>
          <a:lstStyle/>
          <a:p>
            <a:pPr marL="355600" indent="-342900" algn="l" defTabSz="914400" fontAlgn="auto">
              <a:lnSpc>
                <a:spcPct val="150000"/>
              </a:lnSpc>
              <a:spcBef>
                <a:spcPts val="2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en-US" b="1" kern="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</a:t>
            </a:r>
            <a:r>
              <a:rPr lang="zh-CN" altLang="en-US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科技特派员登记</a:t>
            </a: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列表页</a:t>
            </a: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在“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更多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入口，</a:t>
            </a:r>
            <a:r>
              <a:rPr lang="en-US" kern="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选择点击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科技特派员登记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lang="en-US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defTabSz="914400" fontAlgn="auto">
              <a:lnSpc>
                <a:spcPct val="15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选择科技特派员登记</a:t>
            </a: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选择点击</a:t>
            </a:r>
            <a:endParaRPr lang="en-US" b="1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defTabSz="914400" fontAlgn="auto">
              <a:lnSpc>
                <a:spcPct val="150000"/>
              </a:lnSpc>
              <a:spcBef>
                <a:spcPts val="840"/>
              </a:spcBef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进入科技特派员登记材料填写页：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科技特派员登记列表页，</a:t>
            </a:r>
            <a:r>
              <a:rPr lang="en-US" kern="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点击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登记</a:t>
            </a:r>
            <a:r>
              <a:rPr 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即可进行填报</a:t>
            </a:r>
            <a:endParaRPr lang="zh-CN" alt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5181600" y="1532849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6066790" y="1775029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en-US" altLang="zh-CN">
              <a:solidFill>
                <a:schemeClr val="tx1"/>
              </a:solidFill>
            </a:endParaRPr>
          </a:p>
        </p:txBody>
      </p:sp>
      <p:cxnSp>
        <p:nvCxnSpPr>
          <p:cNvPr id="13" name="肘形连接符 12"/>
          <p:cNvCxnSpPr>
            <a:stCxn id="41" idx="4"/>
            <a:endCxn id="7" idx="2"/>
          </p:cNvCxnSpPr>
          <p:nvPr/>
        </p:nvCxnSpPr>
        <p:spPr>
          <a:xfrm rot="5400000" flipV="true">
            <a:off x="5669280" y="1534160"/>
            <a:ext cx="85090" cy="709930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ject 20"/>
          <p:cNvSpPr/>
          <p:nvPr/>
        </p:nvSpPr>
        <p:spPr>
          <a:xfrm rot="10800000">
            <a:off x="5181803" y="914717"/>
            <a:ext cx="245108" cy="3359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椭圆 7"/>
          <p:cNvSpPr/>
          <p:nvPr/>
        </p:nvSpPr>
        <p:spPr>
          <a:xfrm>
            <a:off x="5133341" y="4491037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3</a:t>
            </a:r>
            <a:endParaRPr lang="en-US" altLang="zh-CN" dirty="0">
              <a:solidFill>
                <a:schemeClr val="tx1"/>
              </a:solidFill>
            </a:endParaRPr>
          </a:p>
        </p:txBody>
      </p:sp>
      <p:cxnSp>
        <p:nvCxnSpPr>
          <p:cNvPr id="23" name="肘形连接符 22"/>
          <p:cNvCxnSpPr>
            <a:stCxn id="7" idx="4"/>
            <a:endCxn id="8" idx="0"/>
          </p:cNvCxnSpPr>
          <p:nvPr/>
        </p:nvCxnSpPr>
        <p:spPr>
          <a:xfrm rot="5400000">
            <a:off x="4574167" y="2823154"/>
            <a:ext cx="2402318" cy="933449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5105400" y="1219200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834391"/>
            <a:ext cx="6693416" cy="3737610"/>
          </a:xfrm>
          <a:prstGeom prst="rect">
            <a:avLst/>
          </a:prstGeom>
        </p:spPr>
      </p:pic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688975" y="104140"/>
            <a:ext cx="40081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0</a:t>
            </a:r>
            <a:r>
              <a:rPr lang="en-US" b="1" dirty="0"/>
              <a:t>3</a:t>
            </a:r>
            <a:r>
              <a:rPr b="1" dirty="0"/>
              <a:t>.</a:t>
            </a:r>
            <a:r>
              <a:rPr lang="zh-CN" b="1" dirty="0"/>
              <a:t>填报科技特派员登记表</a:t>
            </a:r>
            <a:endParaRPr lang="zh-CN" b="1" dirty="0"/>
          </a:p>
        </p:txBody>
      </p:sp>
      <p:sp>
        <p:nvSpPr>
          <p:cNvPr id="14" name="object 14"/>
          <p:cNvSpPr txBox="true">
            <a:spLocks noGrp="true"/>
          </p:cNvSpPr>
          <p:nvPr>
            <p:ph type="body" idx="1"/>
          </p:nvPr>
        </p:nvSpPr>
        <p:spPr>
          <a:xfrm>
            <a:off x="194507" y="4488408"/>
            <a:ext cx="11802985" cy="17934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629400" algn="l">
              <a:lnSpc>
                <a:spcPct val="100000"/>
              </a:lnSpc>
              <a:spcBef>
                <a:spcPts val="940"/>
              </a:spcBef>
              <a:buClrTx/>
              <a:buSzTx/>
              <a:buFontTx/>
            </a:pPr>
            <a:r>
              <a:rPr b="1" dirty="0">
                <a:solidFill>
                  <a:srgbClr val="FFC000"/>
                </a:solidFill>
              </a:rPr>
              <a:t>温馨提醒：</a:t>
            </a:r>
            <a:endParaRPr b="1" dirty="0">
              <a:solidFill>
                <a:srgbClr val="FFC000"/>
              </a:solidFill>
            </a:endParaRPr>
          </a:p>
          <a:p>
            <a:pPr marL="6915785" marR="347345" indent="-287020" algn="l">
              <a:lnSpc>
                <a:spcPct val="150000"/>
              </a:lnSpc>
              <a:spcBef>
                <a:spcPts val="840"/>
              </a:spcBef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保存：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可对未完成填写的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登记材料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进行保存，待下次继续填写完善</a:t>
            </a:r>
            <a:endParaRPr 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  <a:sym typeface="+mn-ea"/>
            </a:endParaRPr>
          </a:p>
          <a:p>
            <a:pPr marL="6915785" marR="347345" indent="-287020" algn="l">
              <a:lnSpc>
                <a:spcPct val="150000"/>
              </a:lnSpc>
              <a:spcBef>
                <a:spcPts val="840"/>
              </a:spcBef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填写检查：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可检查带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“*”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号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必填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项</a:t>
            </a:r>
            <a:r>
              <a:rPr lang="zh-CN"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是否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填写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完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整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，需填写完整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后</a:t>
            </a:r>
            <a:r>
              <a:rPr spc="-15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才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可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提交</a:t>
            </a:r>
            <a:r>
              <a:rPr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成功</a:t>
            </a:r>
            <a:endParaRPr dirty="0"/>
          </a:p>
        </p:txBody>
      </p:sp>
      <p:sp>
        <p:nvSpPr>
          <p:cNvPr id="15" name="object 15"/>
          <p:cNvSpPr txBox="true"/>
          <p:nvPr/>
        </p:nvSpPr>
        <p:spPr>
          <a:xfrm>
            <a:off x="6812280" y="834390"/>
            <a:ext cx="1386840" cy="29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操作流程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16"/>
          <p:cNvSpPr txBox="true"/>
          <p:nvPr/>
        </p:nvSpPr>
        <p:spPr>
          <a:xfrm>
            <a:off x="6826250" y="1221740"/>
            <a:ext cx="5172075" cy="2868930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4920000" scaled="false"/>
          </a:gradFill>
        </p:spPr>
        <p:txBody>
          <a:bodyPr vert="horz" wrap="square" lIns="0" tIns="119380" rIns="0" bIns="0" rtlCol="0">
            <a:spAutoFit/>
          </a:bodyPr>
          <a:lstStyle/>
          <a:p>
            <a:pPr marL="355600" indent="-34290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</a:t>
            </a:r>
            <a:r>
              <a:rPr lang="zh-CN" altLang="en-US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科技特派员登记材料</a:t>
            </a: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kern="0" dirty="0" err="1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写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科技特派员登记材料</a:t>
            </a:r>
            <a:endParaRPr 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zh-CN" altLang="en-US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科技特派员登记材料</a:t>
            </a: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填写完毕，点击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提交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，即可提交至申报单位，待申报单位进行审核</a:t>
            </a:r>
            <a:endParaRPr lang="zh-CN" alt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endParaRPr 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7" name="object 20"/>
          <p:cNvSpPr/>
          <p:nvPr/>
        </p:nvSpPr>
        <p:spPr>
          <a:xfrm>
            <a:off x="4130675" y="1828800"/>
            <a:ext cx="245108" cy="3359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true"/>
          </p:cNvPicPr>
          <p:nvPr/>
        </p:nvPicPr>
        <p:blipFill>
          <a:blip r:embed="rId1"/>
          <a:stretch>
            <a:fillRect/>
          </a:stretch>
        </p:blipFill>
        <p:spPr>
          <a:xfrm>
            <a:off x="663462" y="3998595"/>
            <a:ext cx="4182858" cy="276910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" y="2559050"/>
            <a:ext cx="6263640" cy="139005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" y="948724"/>
            <a:ext cx="6517640" cy="1254602"/>
          </a:xfrm>
          <a:prstGeom prst="rect">
            <a:avLst/>
          </a:prstGeom>
        </p:spPr>
      </p:pic>
      <p:sp>
        <p:nvSpPr>
          <p:cNvPr id="4" name="object 4"/>
          <p:cNvSpPr txBox="true">
            <a:spLocks noGrp="true"/>
          </p:cNvSpPr>
          <p:nvPr>
            <p:ph type="title"/>
          </p:nvPr>
        </p:nvSpPr>
        <p:spPr>
          <a:xfrm>
            <a:off x="688975" y="104140"/>
            <a:ext cx="43440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/>
              <a:t>0</a:t>
            </a:r>
            <a:r>
              <a:rPr lang="en-US" b="1" dirty="0"/>
              <a:t>4</a:t>
            </a:r>
            <a:r>
              <a:rPr b="1" dirty="0"/>
              <a:t>.</a:t>
            </a:r>
            <a:r>
              <a:rPr lang="zh-CN" b="1" dirty="0"/>
              <a:t>申报单位管理员进行审核</a:t>
            </a:r>
            <a:endParaRPr lang="zh-CN" b="1" dirty="0"/>
          </a:p>
        </p:txBody>
      </p:sp>
      <p:sp>
        <p:nvSpPr>
          <p:cNvPr id="14" name="object 14"/>
          <p:cNvSpPr txBox="true">
            <a:spLocks noGrp="true"/>
          </p:cNvSpPr>
          <p:nvPr>
            <p:ph type="body" idx="1"/>
          </p:nvPr>
        </p:nvSpPr>
        <p:spPr>
          <a:xfrm>
            <a:off x="152597" y="4496028"/>
            <a:ext cx="11802985" cy="1196340"/>
          </a:xfrm>
          <a:prstGeom prst="rect">
            <a:avLst/>
          </a:prstGeom>
        </p:spPr>
        <p:txBody>
          <a:bodyPr vert="horz" wrap="square" lIns="0" tIns="119380" rIns="0" bIns="0" rtlCol="0">
            <a:spAutoFit/>
          </a:bodyPr>
          <a:lstStyle/>
          <a:p>
            <a:pPr marL="6629400" algn="l">
              <a:lnSpc>
                <a:spcPct val="100000"/>
              </a:lnSpc>
              <a:spcBef>
                <a:spcPts val="940"/>
              </a:spcBef>
              <a:buClrTx/>
              <a:buSzTx/>
              <a:buFontTx/>
            </a:pPr>
            <a:r>
              <a:rPr b="1" dirty="0">
                <a:solidFill>
                  <a:srgbClr val="FFC000"/>
                </a:solidFill>
              </a:rPr>
              <a:t>温馨提醒：</a:t>
            </a:r>
            <a:endParaRPr b="1" dirty="0">
              <a:solidFill>
                <a:srgbClr val="FFC000"/>
              </a:solidFill>
            </a:endParaRPr>
          </a:p>
          <a:p>
            <a:pPr marL="6915785" marR="347345" indent="-287020" algn="l">
              <a:lnSpc>
                <a:spcPct val="150000"/>
              </a:lnSpc>
              <a:spcBef>
                <a:spcPts val="840"/>
              </a:spcBef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审核通过（可批量）：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对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等级材料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进行批量审核通过操作</a:t>
            </a:r>
            <a:endParaRPr 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  <a:sym typeface="+mn-ea"/>
            </a:endParaRPr>
          </a:p>
          <a:p>
            <a:pPr marL="6915785" marR="347345" indent="-287020" algn="l">
              <a:lnSpc>
                <a:spcPct val="150000"/>
              </a:lnSpc>
              <a:spcBef>
                <a:spcPts val="840"/>
              </a:spcBef>
              <a:buClrTx/>
              <a:buSzTx/>
              <a:buFont typeface="Wingdings" panose="05000000000000000000"/>
              <a:buChar char=""/>
              <a:tabLst>
                <a:tab pos="6915150" algn="l"/>
                <a:tab pos="6916420" algn="l"/>
              </a:tabLst>
            </a:pPr>
            <a:r>
              <a:rPr lang="zh-CN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退回修改（可批量）：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对</a:t>
            </a:r>
            <a:r>
              <a:rPr lang="zh-CN" altLang="en-US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</a:rPr>
              <a:t>等级材料</a:t>
            </a:r>
            <a:r>
              <a:rPr lang="zh-CN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ang="5400000" scaled="false"/>
                </a:gradFill>
                <a:sym typeface="+mn-ea"/>
              </a:rPr>
              <a:t>进行批量退回修改操作</a:t>
            </a:r>
            <a:endParaRPr lang="zh-CN" dirty="0">
              <a:gradFill>
                <a:gsLst>
                  <a:gs pos="0">
                    <a:srgbClr val="007BD3"/>
                  </a:gs>
                  <a:gs pos="100000">
                    <a:srgbClr val="034373"/>
                  </a:gs>
                </a:gsLst>
                <a:lin ang="5400000" scaled="false"/>
              </a:gradFill>
              <a:sym typeface="+mn-ea"/>
            </a:endParaRPr>
          </a:p>
        </p:txBody>
      </p:sp>
      <p:sp>
        <p:nvSpPr>
          <p:cNvPr id="15" name="object 15"/>
          <p:cNvSpPr txBox="true"/>
          <p:nvPr/>
        </p:nvSpPr>
        <p:spPr>
          <a:xfrm>
            <a:off x="6812280" y="834390"/>
            <a:ext cx="1386840" cy="2901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zh-CN"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操作流程</a:t>
            </a:r>
            <a:r>
              <a:rPr b="1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endParaRPr>
              <a:latin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object 16"/>
          <p:cNvSpPr txBox="true"/>
          <p:nvPr/>
        </p:nvSpPr>
        <p:spPr>
          <a:xfrm>
            <a:off x="6838315" y="1124585"/>
            <a:ext cx="5170805" cy="2868930"/>
          </a:xfrm>
          <a:prstGeom prst="rect">
            <a:avLst/>
          </a:prstGeom>
          <a:gradFill>
            <a:gsLst>
              <a:gs pos="100000">
                <a:srgbClr val="9EE256"/>
              </a:gs>
              <a:gs pos="100000">
                <a:srgbClr val="52762D"/>
              </a:gs>
            </a:gsLst>
            <a:lin ang="4920000" scaled="false"/>
          </a:gradFill>
        </p:spPr>
        <p:txBody>
          <a:bodyPr vert="horz" wrap="square" lIns="0" tIns="119380" rIns="0" bIns="0" rtlCol="0">
            <a:spAutoFit/>
          </a:bodyPr>
          <a:lstStyle/>
          <a:p>
            <a:pPr marL="355600" indent="-34290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进入科技特派员登记列表页</a:t>
            </a:r>
            <a:r>
              <a:rPr 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在“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更多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入口，</a:t>
            </a:r>
            <a:r>
              <a:rPr lang="en-US" kern="0" dirty="0" err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选择点击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科技特派员登记</a:t>
            </a:r>
            <a:r>
              <a:rPr 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endParaRPr lang="en-US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355600" indent="-34290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进入审核页面：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对应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登记材料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选择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点击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</a:t>
            </a:r>
            <a:r>
              <a:rPr lang="en-US" altLang="zh-CN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，即可进入该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登记材料</a:t>
            </a:r>
            <a:r>
              <a:rPr lang="zh-CN" altLang="en-US" kern="0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审核页面</a:t>
            </a:r>
            <a:endParaRPr lang="zh-CN" altLang="en-US" kern="0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5600" indent="-342900" algn="l" defTabSz="914400" fontAlgn="auto">
              <a:lnSpc>
                <a:spcPct val="150000"/>
              </a:lnSpc>
              <a:spcBef>
                <a:spcPts val="1000"/>
              </a:spcBef>
              <a:buClrTx/>
              <a:buSzTx/>
              <a:buFontTx/>
              <a:buAutoNum type="arabicPeriod"/>
              <a:tabLst>
                <a:tab pos="354965" algn="l"/>
                <a:tab pos="355600" algn="l"/>
              </a:tabLst>
            </a:pPr>
            <a:r>
              <a:rPr lang="zh-CN" altLang="en-US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审核项目登记材料：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在审核页面</a:t>
            </a:r>
            <a:r>
              <a:rPr lang="zh-CN" altLang="en-US" b="1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输入审核意见，进行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审核通过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或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kern="0" dirty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退回修改</a:t>
            </a:r>
            <a:r>
              <a:rPr lang="en-US" altLang="zh-CN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”</a:t>
            </a:r>
            <a:r>
              <a:rPr lang="zh-CN" altLang="en-US" kern="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审核</a:t>
            </a:r>
            <a:endParaRPr lang="zh-CN" altLang="en-US" kern="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4495800" y="1002665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1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5577840" y="1889636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2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6177915" y="3583079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chemeClr val="tx1"/>
                </a:solidFill>
              </a:rPr>
              <a:t>3</a:t>
            </a:r>
            <a:endParaRPr lang="en-US" altLang="zh-CN">
              <a:solidFill>
                <a:schemeClr val="tx1"/>
              </a:solidFill>
            </a:endParaRPr>
          </a:p>
        </p:txBody>
      </p:sp>
      <p:sp>
        <p:nvSpPr>
          <p:cNvPr id="17" name="object 20"/>
          <p:cNvSpPr/>
          <p:nvPr/>
        </p:nvSpPr>
        <p:spPr>
          <a:xfrm rot="5400000">
            <a:off x="1798002" y="6479553"/>
            <a:ext cx="245108" cy="33591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cxnSp>
        <p:nvCxnSpPr>
          <p:cNvPr id="18" name="肘形连接符 17"/>
          <p:cNvCxnSpPr>
            <a:stCxn id="41" idx="4"/>
            <a:endCxn id="12" idx="2"/>
          </p:cNvCxnSpPr>
          <p:nvPr/>
        </p:nvCxnSpPr>
        <p:spPr>
          <a:xfrm rot="16200000" flipH="true">
            <a:off x="4759387" y="1228028"/>
            <a:ext cx="730126" cy="906780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>
            <a:stCxn id="12" idx="4"/>
            <a:endCxn id="13" idx="0"/>
          </p:cNvCxnSpPr>
          <p:nvPr/>
        </p:nvCxnSpPr>
        <p:spPr>
          <a:xfrm rot="16200000" flipH="true">
            <a:off x="5363261" y="2593164"/>
            <a:ext cx="1379753" cy="600075"/>
          </a:xfrm>
          <a:prstGeom prst="bentConnector3">
            <a:avLst>
              <a:gd name="adj1" fmla="val 50000"/>
            </a:avLst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椭圆 26"/>
          <p:cNvSpPr/>
          <p:nvPr/>
        </p:nvSpPr>
        <p:spPr>
          <a:xfrm>
            <a:off x="3274695" y="6073190"/>
            <a:ext cx="350520" cy="313690"/>
          </a:xfrm>
          <a:prstGeom prst="ellipse">
            <a:avLst/>
          </a:prstGeom>
          <a:gradFill>
            <a:gsLst>
              <a:gs pos="100000">
                <a:srgbClr val="FBFB11"/>
              </a:gs>
              <a:gs pos="100000">
                <a:srgbClr val="838309"/>
              </a:gs>
            </a:gsLst>
            <a:lin ang="4920000" scaled="false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tx1"/>
                </a:solidFill>
              </a:rPr>
              <a:t>4</a:t>
            </a:r>
            <a:endParaRPr lang="en-US" altLang="zh-CN" dirty="0">
              <a:solidFill>
                <a:schemeClr val="tx1"/>
              </a:solidFill>
            </a:endParaRPr>
          </a:p>
        </p:txBody>
      </p:sp>
      <p:cxnSp>
        <p:nvCxnSpPr>
          <p:cNvPr id="29" name="肘形连接符 18"/>
          <p:cNvCxnSpPr>
            <a:stCxn id="13" idx="4"/>
            <a:endCxn id="27" idx="6"/>
          </p:cNvCxnSpPr>
          <p:nvPr/>
        </p:nvCxnSpPr>
        <p:spPr>
          <a:xfrm rot="5400000">
            <a:off x="3822562" y="3699422"/>
            <a:ext cx="2333266" cy="2727960"/>
          </a:xfrm>
          <a:prstGeom prst="bentConnector2">
            <a:avLst/>
          </a:prstGeom>
          <a:ln w="28575" cmpd="sng">
            <a:solidFill>
              <a:srgbClr val="FFFF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/>
          <p:cNvSpPr/>
          <p:nvPr/>
        </p:nvSpPr>
        <p:spPr>
          <a:xfrm>
            <a:off x="4724400" y="914400"/>
            <a:ext cx="457200" cy="3048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20"/>
          <p:cNvSpPr txBox="true"/>
          <p:nvPr/>
        </p:nvSpPr>
        <p:spPr>
          <a:xfrm>
            <a:off x="1536065" y="1139190"/>
            <a:ext cx="8869680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</a:rPr>
              <a:t>感谢各位长期以来对海南省科学技术厅</a:t>
            </a:r>
            <a:endParaRPr lang="zh-CN" altLang="en-US" sz="4000" b="1">
              <a:solidFill>
                <a:srgbClr val="0436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/>
            <a:r>
              <a:rPr lang="zh-CN" altLang="en-US" sz="4000" b="1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</a:rPr>
              <a:t>工作的热情支持</a:t>
            </a:r>
            <a:endParaRPr lang="zh-CN" altLang="en-US" sz="4000" b="1">
              <a:solidFill>
                <a:srgbClr val="0436CC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0" y="4721225"/>
            <a:ext cx="12191365" cy="2136775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true"/>
          <p:nvPr/>
        </p:nvSpPr>
        <p:spPr>
          <a:xfrm>
            <a:off x="2286000" y="5062855"/>
            <a:ext cx="614553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>
                <a:solidFill>
                  <a:srgbClr val="0436CC"/>
                </a:solidFill>
                <a:latin typeface="楷体" panose="02010609060101010101" charset="-122"/>
                <a:ea typeface="楷体" panose="02010609060101010101" charset="-122"/>
                <a:hlinkClick r:id="rId1"/>
              </a:rPr>
              <a:t>海南省科学技术厅</a:t>
            </a:r>
            <a:endParaRPr lang="zh-CN" altLang="en-US" sz="2400">
              <a:solidFill>
                <a:srgbClr val="0436CC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服务电话：0898－65389015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技术电话：400-161-6289</a:t>
            </a:r>
            <a:endParaRPr lang="zh-CN" altLang="en-US" sz="24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4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技术支持：</a:t>
            </a:r>
            <a:r>
              <a:rPr lang="zh-CN" altLang="en-US" sz="2400">
                <a:latin typeface="楷体" panose="02010609060101010101" charset="-122"/>
                <a:ea typeface="楷体" panose="02010609060101010101" charset="-122"/>
                <a:hlinkClick r:id="rId2"/>
              </a:rPr>
              <a:t>爱瑞思软件（深圳）有限公司</a:t>
            </a:r>
            <a:endParaRPr lang="zh-CN" altLang="en-US" sz="240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object 12"/>
          <p:cNvSpPr/>
          <p:nvPr/>
        </p:nvSpPr>
        <p:spPr>
          <a:xfrm>
            <a:off x="8258543" y="4933708"/>
            <a:ext cx="1736725" cy="1794510"/>
          </a:xfrm>
          <a:custGeom>
            <a:avLst/>
            <a:gdLst/>
            <a:ahLst/>
            <a:cxnLst/>
            <a:rect l="l" t="t" r="r" b="b"/>
            <a:pathLst>
              <a:path w="1736725" h="1794510">
                <a:moveTo>
                  <a:pt x="0" y="0"/>
                </a:moveTo>
                <a:lnTo>
                  <a:pt x="1736204" y="0"/>
                </a:lnTo>
                <a:lnTo>
                  <a:pt x="1736204" y="1794078"/>
                </a:lnTo>
                <a:lnTo>
                  <a:pt x="0" y="17940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13"/>
          <p:cNvSpPr txBox="true"/>
          <p:nvPr/>
        </p:nvSpPr>
        <p:spPr>
          <a:xfrm>
            <a:off x="8258543" y="6496028"/>
            <a:ext cx="173672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8925">
              <a:lnSpc>
                <a:spcPct val="100000"/>
              </a:lnSpc>
              <a:spcBef>
                <a:spcPts val="100"/>
              </a:spcBef>
            </a:pPr>
            <a:r>
              <a:rPr lang="zh-CN"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海南省科技业务综合管理</a:t>
            </a:r>
            <a:r>
              <a:rPr sz="800" spc="-5" dirty="0">
                <a:latin typeface="微软雅黑" panose="020B0503020204020204" charset="-122"/>
                <a:cs typeface="微软雅黑" panose="020B0503020204020204" charset="-122"/>
                <a:sym typeface="+mn-ea"/>
              </a:rPr>
              <a:t>系统</a:t>
            </a:r>
            <a:endParaRPr sz="8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9" name="图片 28" descr="二维码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>
            <a:off x="8458200" y="5102225"/>
            <a:ext cx="1379855" cy="137985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TABLE_BEAUTIFY" val="smartTable{5bdd6794-a47a-40f1-87d6-3720f4b42c15}"/>
  <p:tag name="TABLE_ENDDRAG_ORIGIN_RECT" val="874*242"/>
  <p:tag name="TABLE_ENDDRAG_RECT" val="29*94*874*242"/>
</p:tagLst>
</file>

<file path=ppt/theme/theme1.xml><?xml version="1.0" encoding="utf-8"?>
<a:theme xmlns:a="http://schemas.openxmlformats.org/drawingml/2006/main" name="Office Theme">
  <a:themeElements>
    <a:clrScheme name="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436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true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true"/>
        </a:gradFill>
        <a:gradFill rotWithShape="true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false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true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true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1125</Words>
  <Application>WPS 演示</Application>
  <PresentationFormat>宽屏</PresentationFormat>
  <Paragraphs>131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黑体</vt:lpstr>
      <vt:lpstr>方正黑体_GBK</vt:lpstr>
      <vt:lpstr>微软雅黑</vt:lpstr>
      <vt:lpstr>Times New Roman</vt:lpstr>
      <vt:lpstr>Arial</vt:lpstr>
      <vt:lpstr>Wingdings</vt:lpstr>
      <vt:lpstr>楷体</vt:lpstr>
      <vt:lpstr>方正楷体_GBK</vt:lpstr>
      <vt:lpstr>Calibri</vt:lpstr>
      <vt:lpstr>DejaVu Sans</vt:lpstr>
      <vt:lpstr>方正书宋_GBK</vt:lpstr>
      <vt:lpstr>宋体</vt:lpstr>
      <vt:lpstr>Arial Unicode MS</vt:lpstr>
      <vt:lpstr>Office Theme</vt:lpstr>
      <vt:lpstr> 申报人、单位管理员使用手册</vt:lpstr>
      <vt:lpstr>四步轻松、高效完成科技特派员填报申请</vt:lpstr>
      <vt:lpstr>01.完善个人信息</vt:lpstr>
      <vt:lpstr>02.进入科技特派员登记页面</vt:lpstr>
      <vt:lpstr>03.填报科技特派员登记表</vt:lpstr>
      <vt:lpstr>04.申报单位管理员进行审核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如何填报指南征集_x000d_ 申报人、单位管理员使用手册</dc:title>
  <dc:creator>WS</dc:creator>
  <cp:lastModifiedBy>一勤</cp:lastModifiedBy>
  <cp:revision>72</cp:revision>
  <dcterms:created xsi:type="dcterms:W3CDTF">2025-03-14T03:28:38Z</dcterms:created>
  <dcterms:modified xsi:type="dcterms:W3CDTF">2025-03-14T03:28:38Z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2021-01-23T16:00:00Z</vt:filetime>
  </property>
  <property fmtid="{D5CDD505-2E9C-101B-9397-08002B2CF9AE}" pid="3" name="Creator">
    <vt:lpwstr>Acrobat PDFMaker 15 PowerPoint 版</vt:lpwstr>
  </property>
  <property fmtid="{D5CDD505-2E9C-101B-9397-08002B2CF9AE}" pid="4" name="LastSaved">
    <vt:filetime>2021-10-03T16:00:00Z</vt:filetime>
  </property>
  <property fmtid="{D5CDD505-2E9C-101B-9397-08002B2CF9AE}" pid="5" name="ICV">
    <vt:lpwstr>F746FCB11A7A467596B5C18B75AA0602</vt:lpwstr>
  </property>
  <property fmtid="{D5CDD505-2E9C-101B-9397-08002B2CF9AE}" pid="6" name="KSOProductBuildVer">
    <vt:lpwstr>2052-11.8.2.10587</vt:lpwstr>
  </property>
</Properties>
</file>