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78" r:id="rId5"/>
    <p:sldId id="275" r:id="rId6"/>
    <p:sldId id="271" r:id="rId7"/>
  </p:sldIdLst>
  <p:sldSz cx="12192000" cy="6858000"/>
  <p:notesSz cx="12192000" cy="6858000"/>
  <p:custDataLst>
    <p:tags r:id="rId1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62" userDrawn="1">
          <p15:clr>
            <a:srgbClr val="A4A3A4"/>
          </p15:clr>
        </p15:guide>
        <p15:guide id="2" pos="22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0C0"/>
    <a:srgbClr val="0436CC"/>
    <a:srgbClr val="3C69C2"/>
    <a:srgbClr val="D9DADE"/>
    <a:srgbClr val="D3D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962"/>
        <p:guide pos="2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C69C2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504825"/>
                </a:moveTo>
                <a:lnTo>
                  <a:pt x="133350" y="504825"/>
                </a:lnTo>
                <a:lnTo>
                  <a:pt x="133350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0955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1910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804" y="104001"/>
            <a:ext cx="1081439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4507" y="2888208"/>
            <a:ext cx="11802985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C69C2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hyperlink" Target="mailto:support@nsfc.gov.cn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hyperlink" Target="http://202.100.247.126/egrantweb/&#13;" TargetMode="Externa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hyperlink" Target="http://202.100.247.126/egrantweb/&#13;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hyperlink" Target="http://www.irissz.com/" TargetMode="External"/><Relationship Id="rId1" Type="http://schemas.openxmlformats.org/officeDocument/2006/relationships/hyperlink" Target="http://dost.hainan.gov.c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504825"/>
                </a:moveTo>
                <a:lnTo>
                  <a:pt x="133350" y="504825"/>
                </a:lnTo>
                <a:lnTo>
                  <a:pt x="133350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955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399" y="765175"/>
            <a:ext cx="11045190" cy="5374005"/>
          </a:xfrm>
          <a:custGeom>
            <a:avLst/>
            <a:gdLst/>
            <a:ahLst/>
            <a:cxnLst/>
            <a:rect l="l" t="t" r="r" b="b"/>
            <a:pathLst>
              <a:path w="11045190" h="5374005">
                <a:moveTo>
                  <a:pt x="0" y="0"/>
                </a:moveTo>
                <a:lnTo>
                  <a:pt x="11045190" y="0"/>
                </a:lnTo>
                <a:lnTo>
                  <a:pt x="11045190" y="5374005"/>
                </a:lnTo>
                <a:lnTo>
                  <a:pt x="0" y="5374005"/>
                </a:lnTo>
                <a:lnTo>
                  <a:pt x="0" y="0"/>
                </a:lnTo>
                <a:close/>
              </a:path>
            </a:pathLst>
          </a:custGeom>
          <a:solidFill>
            <a:srgbClr val="F8F8F8">
              <a:alpha val="7882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2134" y="741680"/>
            <a:ext cx="11045190" cy="5374005"/>
          </a:xfrm>
          <a:custGeom>
            <a:avLst/>
            <a:gdLst/>
            <a:ahLst/>
            <a:cxnLst/>
            <a:rect l="l" t="t" r="r" b="b"/>
            <a:pathLst>
              <a:path w="11045190" h="5374005">
                <a:moveTo>
                  <a:pt x="0" y="0"/>
                </a:moveTo>
                <a:lnTo>
                  <a:pt x="11045190" y="0"/>
                </a:lnTo>
                <a:lnTo>
                  <a:pt x="11045190" y="5374005"/>
                </a:lnTo>
                <a:lnTo>
                  <a:pt x="0" y="53740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310447" y="1465445"/>
            <a:ext cx="7493000" cy="1983740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0"/>
              </a:spcBef>
            </a:pPr>
            <a:r>
              <a:rPr sz="4800" b="1" i="1" spc="600" dirty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</a:t>
            </a:r>
            <a:r>
              <a:rPr lang="zh-CN" sz="4800" b="1" i="1" spc="600" dirty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推荐专家入库</a:t>
            </a:r>
            <a:endParaRPr sz="4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325" algn="ctr">
              <a:lnSpc>
                <a:spcPct val="100000"/>
              </a:lnSpc>
              <a:spcBef>
                <a:spcPts val="920"/>
              </a:spcBef>
            </a:pPr>
            <a:br>
              <a:rPr sz="2800" spc="19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</a:br>
            <a:r>
              <a:rPr lang="zh-CN" sz="2800" spc="19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单位管理员、评审专家</a:t>
            </a:r>
            <a:r>
              <a:rPr sz="2000" spc="2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使用手册</a:t>
            </a:r>
            <a:endParaRPr sz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7250" y="4857762"/>
            <a:ext cx="498459" cy="498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3575367" y="3782885"/>
            <a:ext cx="5109845" cy="16236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2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鼓励探索，突出原创；</a:t>
            </a:r>
            <a:r>
              <a:rPr sz="1800" spc="19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聚</a:t>
            </a:r>
            <a:r>
              <a:rPr sz="1800" spc="2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焦前</a:t>
            </a:r>
            <a:r>
              <a:rPr sz="1800" spc="19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沿</a:t>
            </a:r>
            <a:r>
              <a:rPr sz="1800" spc="2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，独</a:t>
            </a:r>
            <a:r>
              <a:rPr sz="1800" spc="19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辟</a:t>
            </a:r>
            <a:r>
              <a:rPr sz="1800" spc="2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蹊径</a:t>
            </a:r>
            <a:r>
              <a:rPr sz="18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；  </a:t>
            </a:r>
            <a:r>
              <a:rPr sz="1800" spc="2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需求牵引，突破瓶颈；</a:t>
            </a:r>
            <a:r>
              <a:rPr sz="1800" spc="19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共</a:t>
            </a:r>
            <a:r>
              <a:rPr sz="1800" spc="2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性导</a:t>
            </a:r>
            <a:r>
              <a:rPr sz="1800" spc="19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向</a:t>
            </a:r>
            <a:r>
              <a:rPr sz="1800" spc="2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，交</a:t>
            </a:r>
            <a:r>
              <a:rPr sz="1800" spc="19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叉</a:t>
            </a:r>
            <a:r>
              <a:rPr sz="1800" spc="2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融通</a:t>
            </a:r>
            <a:r>
              <a:rPr sz="1800" dirty="0">
                <a:solidFill>
                  <a:srgbClr val="808080"/>
                </a:solidFill>
                <a:latin typeface="微软雅黑" panose="020B0503020204020204" charset="-122"/>
                <a:cs typeface="微软雅黑" panose="020B0503020204020204" charset="-122"/>
              </a:rPr>
              <a:t>。</a:t>
            </a: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Times New Roman" panose="02020603050405020304"/>
              <a:cs typeface="Times New Roman" panose="02020603050405020304"/>
            </a:endParaRPr>
          </a:p>
          <a:p>
            <a:pPr marL="1510665">
              <a:lnSpc>
                <a:spcPct val="100000"/>
              </a:lnSpc>
            </a:pPr>
            <a:r>
              <a:rPr sz="14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服务电话：0</a:t>
            </a:r>
            <a:r>
              <a:rPr lang="en-US" sz="14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898</a:t>
            </a:r>
            <a:r>
              <a:rPr sz="14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－6</a:t>
            </a:r>
            <a:r>
              <a:rPr lang="en-US" sz="14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5389015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10665">
              <a:lnSpc>
                <a:spcPct val="100000"/>
              </a:lnSpc>
              <a:spcBef>
                <a:spcPts val="600"/>
              </a:spcBef>
            </a:pPr>
            <a:r>
              <a:rPr lang="zh-CN" sz="1400" spc="-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技术电话</a:t>
            </a:r>
            <a:r>
              <a:rPr sz="1400" spc="-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400" spc="-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  <a:hlinkClick r:id="rId3"/>
              </a:rPr>
              <a:t>400-161-6289</a:t>
            </a:r>
            <a:endParaRPr sz="1400" spc="-5" dirty="0">
              <a:solidFill>
                <a:srgbClr val="595958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02354" y="3452495"/>
            <a:ext cx="4985385" cy="0"/>
          </a:xfrm>
          <a:custGeom>
            <a:avLst/>
            <a:gdLst/>
            <a:ahLst/>
            <a:cxnLst/>
            <a:rect l="l" t="t" r="r" b="b"/>
            <a:pathLst>
              <a:path w="4985384">
                <a:moveTo>
                  <a:pt x="0" y="0"/>
                </a:moveTo>
                <a:lnTo>
                  <a:pt x="498538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630143" y="4247908"/>
            <a:ext cx="1736725" cy="1794510"/>
          </a:xfrm>
          <a:custGeom>
            <a:avLst/>
            <a:gdLst/>
            <a:ahLst/>
            <a:cxnLst/>
            <a:rect l="l" t="t" r="r" b="b"/>
            <a:pathLst>
              <a:path w="1736725" h="1794510">
                <a:moveTo>
                  <a:pt x="0" y="0"/>
                </a:moveTo>
                <a:lnTo>
                  <a:pt x="1736204" y="0"/>
                </a:lnTo>
                <a:lnTo>
                  <a:pt x="1736204" y="1794078"/>
                </a:lnTo>
                <a:lnTo>
                  <a:pt x="0" y="1794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/>
        </p:txBody>
      </p:sp>
      <p:sp>
        <p:nvSpPr>
          <p:cNvPr id="13" name="object 13"/>
          <p:cNvSpPr txBox="1"/>
          <p:nvPr/>
        </p:nvSpPr>
        <p:spPr>
          <a:xfrm>
            <a:off x="9630143" y="5810228"/>
            <a:ext cx="1736725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288925">
              <a:lnSpc>
                <a:spcPct val="100000"/>
              </a:lnSpc>
              <a:spcBef>
                <a:spcPts val="100"/>
              </a:spcBef>
            </a:pPr>
            <a:r>
              <a:rPr lang="zh-CN" sz="8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海南省科技业务综合管理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系统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 descr="二维码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4416425"/>
            <a:ext cx="1379855" cy="13798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8975" y="184150"/>
            <a:ext cx="54267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高效完成</a:t>
            </a:r>
            <a:r>
              <a:rPr lang="zh-CN" b="1" dirty="0"/>
              <a:t>专家</a:t>
            </a:r>
            <a:r>
              <a:rPr lang="zh-CN" b="1" dirty="0"/>
              <a:t>入库</a:t>
            </a:r>
            <a:endParaRPr lang="zh-CN" b="1" dirty="0"/>
          </a:p>
        </p:txBody>
      </p:sp>
      <p:sp>
        <p:nvSpPr>
          <p:cNvPr id="3" name="object 3"/>
          <p:cNvSpPr txBox="1"/>
          <p:nvPr/>
        </p:nvSpPr>
        <p:spPr>
          <a:xfrm>
            <a:off x="2590800" y="6318885"/>
            <a:ext cx="65100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600" spc="-5" dirty="0">
                <a:latin typeface="微软雅黑" panose="020B0503020204020204" charset="-122"/>
                <a:cs typeface="微软雅黑" panose="020B0503020204020204" charset="-122"/>
              </a:rPr>
              <a:t>海南省科技业务综合管理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系统</a:t>
            </a:r>
            <a:r>
              <a:rPr lang="zh-CN" sz="1600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hlinkClick r:id="rId1"/>
              </a:rPr>
              <a:t>http://202.100.247.126/egrantweb/</a:t>
            </a:r>
            <a:endParaRPr sz="1600" spc="-5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2078990" y="1967865"/>
            <a:ext cx="1447800" cy="6096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申报</a:t>
            </a:r>
            <a:r>
              <a:rPr lang="zh-CN" altLang="en-US"/>
              <a:t>人</a:t>
            </a:r>
            <a:endParaRPr lang="zh-CN" altLang="en-US"/>
          </a:p>
        </p:txBody>
      </p:sp>
      <p:sp>
        <p:nvSpPr>
          <p:cNvPr id="4" name="椭圆形标注 3"/>
          <p:cNvSpPr/>
          <p:nvPr/>
        </p:nvSpPr>
        <p:spPr>
          <a:xfrm rot="13740000">
            <a:off x="955040" y="2179320"/>
            <a:ext cx="974725" cy="955675"/>
          </a:xfrm>
          <a:prstGeom prst="wedgeEllipseCallou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object 13"/>
          <p:cNvSpPr txBox="1"/>
          <p:nvPr/>
        </p:nvSpPr>
        <p:spPr>
          <a:xfrm>
            <a:off x="1233805" y="2337435"/>
            <a:ext cx="55753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92150" algn="l"/>
                <a:tab pos="1019810" algn="l"/>
                <a:tab pos="130492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在线</a:t>
            </a:r>
            <a:r>
              <a:rPr lang="zh-CN"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填写</a:t>
            </a:r>
            <a:endParaRPr lang="zh-CN" sz="1800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7" name="object 37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4191000" y="1295400"/>
          <a:ext cx="3595370" cy="3587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5370"/>
              </a:tblGrid>
              <a:tr h="459105">
                <a:tc>
                  <a:txBody>
                    <a:bodyPr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endParaRPr sz="1600" b="1" spc="-5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0"/>
                        </a:gra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835" marB="0">
                    <a:lnL w="81279">
                      <a:solidFill>
                        <a:srgbClr val="FFFFFF"/>
                      </a:solidFill>
                      <a:prstDash val="solid"/>
                    </a:lnL>
                    <a:lnR w="81280">
                      <a:solidFill>
                        <a:srgbClr val="FFFFFF"/>
                      </a:solidFill>
                      <a:prstDash val="solid"/>
                    </a:lnR>
                    <a:solidFill>
                      <a:srgbClr val="EDEDED"/>
                    </a:solidFill>
                  </a:tcPr>
                </a:tc>
              </a:tr>
              <a:tr h="719455">
                <a:tc>
                  <a:txBody>
                    <a:bodyPr/>
                    <a:p>
                      <a:pPr marL="363855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lang="zh-CN" sz="18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专家</a:t>
                      </a:r>
                      <a:r>
                        <a:rPr sz="18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完善个人信息</a:t>
                      </a:r>
                      <a:endParaRPr sz="1800" b="1" i="1" dirty="0">
                        <a:solidFill>
                          <a:srgbClr val="FFFFFF"/>
                        </a:solidFill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0" marR="0" marT="194310" marB="0">
                    <a:lnL w="81279">
                      <a:solidFill>
                        <a:srgbClr val="FFFFFF"/>
                      </a:solidFill>
                      <a:prstDash val="solid"/>
                    </a:lnL>
                    <a:lnR w="81280">
                      <a:solidFill>
                        <a:srgbClr val="FFFFFF"/>
                      </a:solidFill>
                      <a:prstDash val="solid"/>
                    </a:lnR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ang="5400000" scaled="0"/>
                    </a:gradFill>
                  </a:tcPr>
                </a:tc>
              </a:tr>
              <a:tr h="2409190">
                <a:tc>
                  <a:txBody>
                    <a:bodyPr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2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ang="5400000"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</a:t>
                      </a:r>
                      <a:endParaRPr lang="en-US" altLang="zh-CN"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0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altLang="zh-CN"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0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12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ang="5400000"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</a:t>
                      </a:r>
                      <a:r>
                        <a:rPr lang="zh-CN" altLang="en-US" sz="16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ang="5400000"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临时专家登录系统填写完善个人信息，</a:t>
                      </a:r>
                      <a:endParaRPr sz="16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0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en-US" altLang="zh-CN" sz="16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ang="5400000"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zh-CN" altLang="en-US" sz="16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ang="5400000"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提交后，科技厅审核通过即可成为正</a:t>
                      </a:r>
                      <a:endParaRPr lang="zh-CN" altLang="en-US" sz="16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0"/>
                        </a:gra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zh-CN" altLang="en-US" sz="16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ang="5400000" scaled="0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式专家，完成专家入库。</a:t>
                      </a:r>
                      <a:endParaRPr lang="zh-CN" sz="16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0"/>
                        </a:gra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CN" sz="16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0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81279">
                      <a:solidFill>
                        <a:srgbClr val="FFFFFF"/>
                      </a:solidFill>
                      <a:prstDash val="solid"/>
                    </a:lnL>
                    <a:lnR w="81280">
                      <a:solidFill>
                        <a:srgbClr val="FFFFFF"/>
                      </a:solidFill>
                      <a:prstDash val="solid"/>
                    </a:ln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975" y="180340"/>
            <a:ext cx="34417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0</a:t>
            </a:r>
            <a:r>
              <a:rPr lang="en-US" b="1" dirty="0"/>
              <a:t>4-1</a:t>
            </a:r>
            <a:r>
              <a:rPr b="1" dirty="0"/>
              <a:t>.</a:t>
            </a:r>
            <a:r>
              <a:rPr lang="zh-CN" b="1" dirty="0"/>
              <a:t>专家登录</a:t>
            </a:r>
            <a:r>
              <a:rPr lang="zh-CN" b="1" dirty="0"/>
              <a:t>系统</a:t>
            </a:r>
            <a:endParaRPr lang="zh-CN" b="1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-304800" y="5537200"/>
            <a:ext cx="12779375" cy="11963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629400" algn="l">
              <a:lnSpc>
                <a:spcPct val="100000"/>
              </a:lnSpc>
              <a:spcBef>
                <a:spcPts val="940"/>
              </a:spcBef>
              <a:buClrTx/>
              <a:buSzTx/>
              <a:buFontTx/>
            </a:pPr>
            <a:r>
              <a:rPr b="1" dirty="0">
                <a:solidFill>
                  <a:srgbClr val="FFC000"/>
                </a:solidFill>
              </a:rPr>
              <a:t>温馨提醒：</a:t>
            </a:r>
            <a:endParaRPr b="1" dirty="0">
              <a:solidFill>
                <a:srgbClr val="FFC000"/>
              </a:solidFill>
            </a:endParaRPr>
          </a:p>
          <a:p>
            <a:pPr marL="6915785" marR="347345" indent="-287020" algn="l">
              <a:lnSpc>
                <a:spcPct val="150000"/>
              </a:lnSpc>
              <a:spcBef>
                <a:spcPts val="840"/>
              </a:spcBef>
              <a:buClrTx/>
              <a:buSzTx/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lang="zh-CN" b="1" spc="-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海南省科技业务综合管理</a:t>
            </a:r>
            <a:r>
              <a:rPr b="1" spc="-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系统</a:t>
            </a:r>
            <a:r>
              <a:rPr lang="zh-CN" spc="-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</a:rPr>
              <a:t>：</a:t>
            </a:r>
            <a:r>
              <a:rPr spc="-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sym typeface="+mn-ea"/>
                <a:hlinkClick r:id="rId1"/>
              </a:rPr>
              <a:t>http://202.100.247.126/egrantweb/</a:t>
            </a:r>
            <a:endParaRPr spc="-5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scaled="0"/>
              </a:gradFill>
              <a:sym typeface="+mn-ea"/>
              <a:hlinkClick r:id="rId1"/>
            </a:endParaRPr>
          </a:p>
          <a:p>
            <a:pPr marL="6915785" marR="347345" indent="-287020" algn="l">
              <a:lnSpc>
                <a:spcPct val="150000"/>
              </a:lnSpc>
              <a:spcBef>
                <a:spcPts val="840"/>
              </a:spcBef>
              <a:buClrTx/>
              <a:buSzTx/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手机登录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：支持</a:t>
            </a:r>
            <a:r>
              <a:rPr b="1" dirty="0">
                <a:solidFill>
                  <a:srgbClr val="FFC000"/>
                </a:solidFill>
                <a:sym typeface="+mn-ea"/>
              </a:rPr>
              <a:t>手机验证码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直接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登录</a:t>
            </a:r>
            <a:endParaRPr lang="zh-CN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sym typeface="+mn-ea"/>
            </a:endParaRPr>
          </a:p>
        </p:txBody>
      </p:sp>
      <p:sp>
        <p:nvSpPr>
          <p:cNvPr id="9" name="object 16"/>
          <p:cNvSpPr txBox="1"/>
          <p:nvPr/>
        </p:nvSpPr>
        <p:spPr>
          <a:xfrm>
            <a:off x="76200" y="5715000"/>
            <a:ext cx="6167755" cy="949960"/>
          </a:xfrm>
          <a:prstGeom prst="rect">
            <a:avLst/>
          </a:prstGeom>
          <a:gradFill>
            <a:gsLst>
              <a:gs pos="100000">
                <a:srgbClr val="9EE256"/>
              </a:gs>
              <a:gs pos="100000">
                <a:srgbClr val="52762D"/>
              </a:gs>
            </a:gsLst>
            <a:lin ang="4920000" scaled="0"/>
          </a:gradFill>
        </p:spPr>
        <p:txBody>
          <a:bodyPr vert="horz" wrap="square" lIns="0" tIns="119380" rIns="0" bIns="0" rtlCol="0">
            <a:spAutoFit/>
          </a:bodyPr>
          <a:p>
            <a:pPr marL="12700" indent="0" algn="l" defTabSz="914400" fontAlgn="auto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54965" algn="l"/>
                <a:tab pos="355600" algn="l"/>
              </a:tabLst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操作流程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首页，点击</a:t>
            </a:r>
            <a:r>
              <a:rPr 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</a:t>
            </a:r>
            <a:r>
              <a:rPr 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”---&gt;2.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系统登录弹窗，输入用户名、密码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---&gt;3.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系统登录弹窗，点击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登录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kern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12192000" cy="48514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20"/>
          <p:cNvSpPr/>
          <p:nvPr/>
        </p:nvSpPr>
        <p:spPr>
          <a:xfrm>
            <a:off x="10287203" y="1219517"/>
            <a:ext cx="245108" cy="335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20"/>
          <p:cNvSpPr/>
          <p:nvPr/>
        </p:nvSpPr>
        <p:spPr>
          <a:xfrm>
            <a:off x="5867603" y="4267517"/>
            <a:ext cx="245108" cy="335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8975" y="180340"/>
            <a:ext cx="34417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0</a:t>
            </a:r>
            <a:r>
              <a:rPr lang="en-US" b="1" dirty="0"/>
              <a:t>4-2</a:t>
            </a:r>
            <a:r>
              <a:rPr b="1" dirty="0"/>
              <a:t>.</a:t>
            </a:r>
            <a:r>
              <a:rPr lang="zh-CN" b="1" dirty="0"/>
              <a:t>专家完善个人</a:t>
            </a:r>
            <a:r>
              <a:rPr lang="zh-CN" b="1" dirty="0"/>
              <a:t>信息</a:t>
            </a:r>
            <a:endParaRPr lang="zh-CN" b="1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216535" y="5473700"/>
            <a:ext cx="11962765" cy="130429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629400" algn="l">
              <a:lnSpc>
                <a:spcPct val="100000"/>
              </a:lnSpc>
              <a:spcBef>
                <a:spcPts val="940"/>
              </a:spcBef>
              <a:buClrTx/>
              <a:buSzTx/>
              <a:buFontTx/>
            </a:pPr>
            <a:r>
              <a:rPr b="1" dirty="0">
                <a:solidFill>
                  <a:srgbClr val="FFC000"/>
                </a:solidFill>
              </a:rPr>
              <a:t>温馨提醒：</a:t>
            </a:r>
            <a:endParaRPr b="1" dirty="0">
              <a:solidFill>
                <a:srgbClr val="FFC000"/>
              </a:solidFill>
            </a:endParaRPr>
          </a:p>
          <a:p>
            <a:pPr marL="6915785" marR="347345" indent="-287020">
              <a:lnSpc>
                <a:spcPct val="150000"/>
              </a:lnSpc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填写检查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：可检查带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“*”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号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必填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项</a:t>
            </a:r>
            <a:r>
              <a:rPr lang="zh-CN"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是否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填写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完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整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，需填写完整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后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才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可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提交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成功</a:t>
            </a:r>
            <a:endParaRPr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sym typeface="+mn-ea"/>
            </a:endParaRPr>
          </a:p>
          <a:p>
            <a:pPr marL="6915785" marR="347345" indent="-287020">
              <a:lnSpc>
                <a:spcPct val="150000"/>
              </a:lnSpc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银行账号信息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：请确认信息是否正确，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避免无法正常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0"/>
                </a:gradFill>
                <a:sym typeface="+mn-ea"/>
              </a:rPr>
              <a:t>汇款</a:t>
            </a:r>
            <a:endParaRPr lang="zh-CN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0"/>
              </a:gradFill>
              <a:sym typeface="+mn-ea"/>
            </a:endParaRPr>
          </a:p>
        </p:txBody>
      </p:sp>
      <p:sp>
        <p:nvSpPr>
          <p:cNvPr id="9" name="object 16"/>
          <p:cNvSpPr txBox="1"/>
          <p:nvPr/>
        </p:nvSpPr>
        <p:spPr>
          <a:xfrm>
            <a:off x="76200" y="5486400"/>
            <a:ext cx="6359525" cy="1365885"/>
          </a:xfrm>
          <a:prstGeom prst="rect">
            <a:avLst/>
          </a:prstGeom>
          <a:gradFill>
            <a:gsLst>
              <a:gs pos="100000">
                <a:srgbClr val="9EE256"/>
              </a:gs>
              <a:gs pos="100000">
                <a:srgbClr val="52762D"/>
              </a:gs>
            </a:gsLst>
            <a:lin ang="4920000" scaled="0"/>
          </a:gradFill>
        </p:spPr>
        <p:txBody>
          <a:bodyPr vert="horz" wrap="square" lIns="0" tIns="119380" rIns="0" bIns="0" rtlCol="0">
            <a:spAutoFit/>
          </a:bodyPr>
          <a:p>
            <a:pPr marL="12700" indent="0" algn="l" defTabSz="914400" fontAlgn="auto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354965" algn="l"/>
                <a:tab pos="355600" algn="l"/>
              </a:tabLst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操作流程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1.在“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专家</a:t>
            </a:r>
            <a:r>
              <a:rPr lang="en-US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名称”下选择点击“个人信息维护”</a:t>
            </a:r>
            <a:r>
              <a:rPr 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---&gt;2.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在个人信息维护页面，填写完善“基本信息”等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必填内容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---&gt;3.</a:t>
            </a:r>
            <a:r>
              <a:rPr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填写完整后，点击“提交”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kern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" y="685800"/>
            <a:ext cx="12051030" cy="473265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object 20"/>
          <p:cNvSpPr/>
          <p:nvPr/>
        </p:nvSpPr>
        <p:spPr>
          <a:xfrm>
            <a:off x="11277803" y="990917"/>
            <a:ext cx="245108" cy="335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7" name="object 20"/>
          <p:cNvSpPr/>
          <p:nvPr/>
        </p:nvSpPr>
        <p:spPr>
          <a:xfrm>
            <a:off x="6076315" y="2209800"/>
            <a:ext cx="243840" cy="3581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p/>
        </p:txBody>
      </p:sp>
      <p:sp>
        <p:nvSpPr>
          <p:cNvPr id="41" name="椭圆 40"/>
          <p:cNvSpPr/>
          <p:nvPr/>
        </p:nvSpPr>
        <p:spPr>
          <a:xfrm>
            <a:off x="9906000" y="1383030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1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556000" y="3034030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2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638800" y="2322830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>
                <a:solidFill>
                  <a:schemeClr val="tx1"/>
                </a:solidFill>
              </a:rPr>
              <a:t>3</a:t>
            </a:r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12" name="肘形连接符 11"/>
          <p:cNvCxnSpPr>
            <a:stCxn id="41" idx="2"/>
            <a:endCxn id="10" idx="0"/>
          </p:cNvCxnSpPr>
          <p:nvPr/>
        </p:nvCxnSpPr>
        <p:spPr>
          <a:xfrm rot="10800000" flipV="1">
            <a:off x="3731260" y="1539875"/>
            <a:ext cx="6174740" cy="1494155"/>
          </a:xfrm>
          <a:prstGeom prst="bentConnector2">
            <a:avLst/>
          </a:prstGeom>
          <a:ln w="28575" cmpd="sng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肘形连接符 12"/>
          <p:cNvCxnSpPr>
            <a:stCxn id="10" idx="6"/>
            <a:endCxn id="11" idx="4"/>
          </p:cNvCxnSpPr>
          <p:nvPr/>
        </p:nvCxnSpPr>
        <p:spPr>
          <a:xfrm flipV="1">
            <a:off x="3906520" y="2636520"/>
            <a:ext cx="1907540" cy="554355"/>
          </a:xfrm>
          <a:prstGeom prst="bentConnector2">
            <a:avLst/>
          </a:prstGeom>
          <a:ln w="28575" cmpd="sng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0363200" y="1447800"/>
            <a:ext cx="1219200" cy="2489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536065" y="1139190"/>
            <a:ext cx="88696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4000" b="1">
                <a:solidFill>
                  <a:srgbClr val="0436CC"/>
                </a:solidFill>
                <a:latin typeface="楷体" panose="02010609060101010101" charset="-122"/>
                <a:ea typeface="楷体" panose="02010609060101010101" charset="-122"/>
              </a:rPr>
              <a:t>感谢各位长期以来对海南省科学技术</a:t>
            </a:r>
            <a:r>
              <a:rPr lang="zh-CN" altLang="en-US" sz="4000" b="1">
                <a:solidFill>
                  <a:srgbClr val="0436CC"/>
                </a:solidFill>
                <a:latin typeface="楷体" panose="02010609060101010101" charset="-122"/>
                <a:ea typeface="楷体" panose="02010609060101010101" charset="-122"/>
              </a:rPr>
              <a:t>厅</a:t>
            </a:r>
            <a:endParaRPr lang="zh-CN" altLang="en-US" sz="4000" b="1">
              <a:solidFill>
                <a:srgbClr val="0436CC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4000" b="1">
                <a:solidFill>
                  <a:srgbClr val="0436CC"/>
                </a:solidFill>
                <a:latin typeface="楷体" panose="02010609060101010101" charset="-122"/>
                <a:ea typeface="楷体" panose="02010609060101010101" charset="-122"/>
              </a:rPr>
              <a:t>工作的热情支持</a:t>
            </a:r>
            <a:endParaRPr lang="zh-CN" altLang="en-US" sz="4000" b="1">
              <a:solidFill>
                <a:srgbClr val="0436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4721225"/>
            <a:ext cx="12191365" cy="213677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2286000" y="5062855"/>
            <a:ext cx="61455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436CC"/>
                </a:solidFill>
                <a:latin typeface="楷体" panose="02010609060101010101" charset="-122"/>
                <a:ea typeface="楷体" panose="02010609060101010101" charset="-122"/>
                <a:hlinkClick r:id="rId1"/>
              </a:rPr>
              <a:t>海南省科学技术厅</a:t>
            </a:r>
            <a:endParaRPr lang="zh-CN" altLang="en-US" sz="2400">
              <a:solidFill>
                <a:srgbClr val="0436CC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服务电话：0898－65389015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技术电话：400-161-6289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技术支持：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hlinkClick r:id="rId2"/>
              </a:rPr>
              <a:t>爱瑞思软件（深圳）有限公司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8258543" y="4933708"/>
            <a:ext cx="1736725" cy="1794510"/>
          </a:xfrm>
          <a:custGeom>
            <a:avLst/>
            <a:gdLst/>
            <a:ahLst/>
            <a:cxnLst/>
            <a:rect l="l" t="t" r="r" b="b"/>
            <a:pathLst>
              <a:path w="1736725" h="1794510">
                <a:moveTo>
                  <a:pt x="0" y="0"/>
                </a:moveTo>
                <a:lnTo>
                  <a:pt x="1736204" y="0"/>
                </a:lnTo>
                <a:lnTo>
                  <a:pt x="1736204" y="1794078"/>
                </a:lnTo>
                <a:lnTo>
                  <a:pt x="0" y="1794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p/>
        </p:txBody>
      </p:sp>
      <p:sp>
        <p:nvSpPr>
          <p:cNvPr id="28" name="object 13"/>
          <p:cNvSpPr txBox="1"/>
          <p:nvPr/>
        </p:nvSpPr>
        <p:spPr>
          <a:xfrm>
            <a:off x="8258543" y="6496028"/>
            <a:ext cx="1736725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pPr marL="288925">
              <a:lnSpc>
                <a:spcPct val="100000"/>
              </a:lnSpc>
              <a:spcBef>
                <a:spcPts val="100"/>
              </a:spcBef>
            </a:pPr>
            <a:r>
              <a:rPr lang="zh-CN" sz="8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海南省科技业务综合管理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系统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" name="图片 28" descr="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5102225"/>
            <a:ext cx="1379855" cy="13798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283*282"/>
  <p:tag name="TABLE_ENDDRAG_RECT" val="330*114*283*282"/>
</p:tagLst>
</file>

<file path=ppt/tags/tag2.xml><?xml version="1.0" encoding="utf-8"?>
<p:tagLst xmlns:p="http://schemas.openxmlformats.org/presentationml/2006/main">
  <p:tag name="COMMONDATA" val="eyJoZGlkIjoiM2ZhNDhkOTU2OGM2NDNlMjU0N2MxNjJjYTI3MzUyMWUifQ=="/>
</p:tagLst>
</file>

<file path=ppt/theme/theme1.xml><?xml version="1.0" encoding="utf-8"?>
<a:theme xmlns:a="http://schemas.openxmlformats.org/drawingml/2006/main" name="Office Theme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36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WPS 演示</Application>
  <PresentationFormat>On-screen Show (4:3)</PresentationFormat>
  <Paragraphs>59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黑体</vt:lpstr>
      <vt:lpstr>微软雅黑</vt:lpstr>
      <vt:lpstr>Times New Roman</vt:lpstr>
      <vt:lpstr>Arial</vt:lpstr>
      <vt:lpstr>Wingdings</vt:lpstr>
      <vt:lpstr>楷体</vt:lpstr>
      <vt:lpstr>Calibri</vt:lpstr>
      <vt:lpstr>Arial Unicode MS</vt:lpstr>
      <vt:lpstr>Office Theme</vt:lpstr>
      <vt:lpstr> 单位管理员、评审专家使用手册</vt:lpstr>
      <vt:lpstr>四步轻松、高效完成专家入库</vt:lpstr>
      <vt:lpstr>04-1.专家登录系统</vt:lpstr>
      <vt:lpstr>04-2.专家完善个人信息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如何填报指南征集 申报人、单位管理员使用手册</dc:title>
  <dc:creator>WS</dc:creator>
  <cp:lastModifiedBy>黎</cp:lastModifiedBy>
  <cp:revision>80</cp:revision>
  <dcterms:created xsi:type="dcterms:W3CDTF">2021-09-28T07:53:00Z</dcterms:created>
  <dcterms:modified xsi:type="dcterms:W3CDTF">2023-09-08T08:31:42Z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2021-01-23T16:00:00Z</vt:filetime>
  </property>
  <property fmtid="{D5CDD505-2E9C-101B-9397-08002B2CF9AE}" pid="3" name="Creator">
    <vt:lpwstr>Acrobat PDFMaker 15 PowerPoint 版</vt:lpwstr>
  </property>
  <property fmtid="{D5CDD505-2E9C-101B-9397-08002B2CF9AE}" pid="4" name="LastSaved">
    <vt:filetime>2021-10-03T16:00:00Z</vt:filetime>
  </property>
  <property fmtid="{D5CDD505-2E9C-101B-9397-08002B2CF9AE}" pid="5" name="ICV">
    <vt:lpwstr>E2C272985E944C51A43E416E73562901_13</vt:lpwstr>
  </property>
  <property fmtid="{D5CDD505-2E9C-101B-9397-08002B2CF9AE}" pid="6" name="KSOProductBuildVer">
    <vt:lpwstr>2052-12.1.0.15374</vt:lpwstr>
  </property>
</Properties>
</file>